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24" r:id="rId5"/>
    <p:sldId id="302" r:id="rId6"/>
    <p:sldId id="330" r:id="rId7"/>
    <p:sldId id="315" r:id="rId8"/>
    <p:sldId id="294" r:id="rId9"/>
    <p:sldId id="312" r:id="rId10"/>
    <p:sldId id="331" r:id="rId11"/>
    <p:sldId id="325" r:id="rId12"/>
    <p:sldId id="332" r:id="rId13"/>
    <p:sldId id="295" r:id="rId14"/>
    <p:sldId id="329" r:id="rId15"/>
    <p:sldId id="326"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72" d="100"/>
          <a:sy n="72" d="100"/>
        </p:scale>
        <p:origin x="660" y="7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68A78-B082-45B7-B952-ACD7C9D7368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5E77A3F-D3D1-4D14-9EAC-255DC5AB7C6B}">
      <dgm:prSet phldrT="[Text]" custT="1">
        <dgm:style>
          <a:lnRef idx="0">
            <a:schemeClr val="accent3"/>
          </a:lnRef>
          <a:fillRef idx="3">
            <a:schemeClr val="accent3"/>
          </a:fillRef>
          <a:effectRef idx="3">
            <a:schemeClr val="accent3"/>
          </a:effectRef>
          <a:fontRef idx="minor">
            <a:schemeClr val="lt1"/>
          </a:fontRef>
        </dgm:style>
      </dgm:prSet>
      <dgm:spPr>
        <a:scene3d>
          <a:camera prst="orthographicFront"/>
          <a:lightRig rig="threePt" dir="t"/>
        </a:scene3d>
        <a:sp3d>
          <a:bevelT/>
        </a:sp3d>
      </dgm:spPr>
      <dgm:t>
        <a:bodyPr/>
        <a:lstStyle/>
        <a:p>
          <a:r>
            <a:rPr lang="en-US" sz="2000" dirty="0"/>
            <a:t>Working-age population, Labour force, Unemployment level of males, females &amp; overall, Part-time &amp; full-time employment numbers</a:t>
          </a:r>
        </a:p>
      </dgm:t>
    </dgm:pt>
    <dgm:pt modelId="{388493C8-5738-4B27-953D-0CDAB71319C0}" type="parTrans" cxnId="{465DEBAC-4AE9-4EA3-B7D9-8A9006BE3DA7}">
      <dgm:prSet/>
      <dgm:spPr/>
      <dgm:t>
        <a:bodyPr/>
        <a:lstStyle/>
        <a:p>
          <a:endParaRPr lang="en-US"/>
        </a:p>
      </dgm:t>
    </dgm:pt>
    <dgm:pt modelId="{CF1DA15D-2C18-4E68-947A-8D34377F81E6}" type="sibTrans" cxnId="{465DEBAC-4AE9-4EA3-B7D9-8A9006BE3DA7}">
      <dgm:prSet/>
      <dgm:spPr/>
      <dgm:t>
        <a:bodyPr/>
        <a:lstStyle/>
        <a:p>
          <a:endParaRPr lang="en-US"/>
        </a:p>
      </dgm:t>
    </dgm:pt>
    <dgm:pt modelId="{EFFA9FE6-0C53-4058-BB7A-1537FC2691BC}">
      <dgm:prSet phldrT="[Text]" custT="1">
        <dgm:style>
          <a:lnRef idx="0">
            <a:schemeClr val="accent6"/>
          </a:lnRef>
          <a:fillRef idx="3">
            <a:schemeClr val="accent6"/>
          </a:fillRef>
          <a:effectRef idx="3">
            <a:schemeClr val="accent6"/>
          </a:effectRef>
          <a:fontRef idx="minor">
            <a:schemeClr val="lt1"/>
          </a:fontRef>
        </dgm:style>
      </dgm:prSet>
      <dgm:spPr>
        <a:scene3d>
          <a:camera prst="orthographicFront"/>
          <a:lightRig rig="threePt" dir="t"/>
        </a:scene3d>
        <a:sp3d>
          <a:bevelT/>
        </a:sp3d>
      </dgm:spPr>
      <dgm:t>
        <a:bodyPr/>
        <a:lstStyle/>
        <a:p>
          <a:r>
            <a:rPr lang="en-US" sz="2000" dirty="0"/>
            <a:t>Consumer Price Index (CPI)/ Producer Price Index (PPI)/ Gross Domestic Product (GDP)/ Monthly Inflation rates of any of these factors etc.</a:t>
          </a:r>
        </a:p>
      </dgm:t>
    </dgm:pt>
    <dgm:pt modelId="{13748268-8046-48E7-93AE-CEF0736DCDD1}" type="parTrans" cxnId="{D77ACDBF-9859-420B-9EBE-BF2630C3CF8C}">
      <dgm:prSet/>
      <dgm:spPr/>
      <dgm:t>
        <a:bodyPr/>
        <a:lstStyle/>
        <a:p>
          <a:endParaRPr lang="en-US"/>
        </a:p>
      </dgm:t>
    </dgm:pt>
    <dgm:pt modelId="{F21F9A71-A35C-4C17-BEA8-2032182352CC}" type="sibTrans" cxnId="{D77ACDBF-9859-420B-9EBE-BF2630C3CF8C}">
      <dgm:prSet/>
      <dgm:spPr/>
      <dgm:t>
        <a:bodyPr/>
        <a:lstStyle/>
        <a:p>
          <a:endParaRPr lang="en-US"/>
        </a:p>
      </dgm:t>
    </dgm:pt>
    <dgm:pt modelId="{1B9455D6-C5EB-4974-ADBB-99A849CF5AD2}">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scene3d>
          <a:camera prst="orthographicFront"/>
          <a:lightRig rig="threePt" dir="t"/>
        </a:scene3d>
        <a:sp3d>
          <a:bevelT/>
        </a:sp3d>
      </dgm:spPr>
      <dgm:t>
        <a:bodyPr/>
        <a:lstStyle/>
        <a:p>
          <a:r>
            <a:rPr lang="en-US" sz="2000" dirty="0"/>
            <a:t>Average working hours, Wages of labourers, Total new job vacancies, Monthly </a:t>
          </a:r>
          <a:r>
            <a:rPr lang="en-US" sz="2000" dirty="0" err="1"/>
            <a:t>labour</a:t>
          </a:r>
          <a:r>
            <a:rPr lang="en-US" sz="2000" dirty="0"/>
            <a:t> costs, energy costs, other derived variables etc.</a:t>
          </a:r>
        </a:p>
      </dgm:t>
    </dgm:pt>
    <dgm:pt modelId="{F821E8EB-3266-4AF7-83EE-A6408608821B}" type="parTrans" cxnId="{37E9ABC4-94DD-42DC-A653-68AADD34D891}">
      <dgm:prSet/>
      <dgm:spPr/>
      <dgm:t>
        <a:bodyPr/>
        <a:lstStyle/>
        <a:p>
          <a:endParaRPr lang="en-US"/>
        </a:p>
      </dgm:t>
    </dgm:pt>
    <dgm:pt modelId="{6234D359-701F-42FD-9140-ED9C6AF2CAC8}" type="sibTrans" cxnId="{37E9ABC4-94DD-42DC-A653-68AADD34D891}">
      <dgm:prSet/>
      <dgm:spPr/>
      <dgm:t>
        <a:bodyPr/>
        <a:lstStyle/>
        <a:p>
          <a:endParaRPr lang="en-US"/>
        </a:p>
      </dgm:t>
    </dgm:pt>
    <dgm:pt modelId="{5560846A-658E-4927-8AA7-FBA04A4CF664}">
      <dgm:prSet custT="1">
        <dgm:style>
          <a:lnRef idx="0">
            <a:schemeClr val="accent4"/>
          </a:lnRef>
          <a:fillRef idx="3">
            <a:schemeClr val="accent4"/>
          </a:fillRef>
          <a:effectRef idx="3">
            <a:schemeClr val="accent4"/>
          </a:effectRef>
          <a:fontRef idx="minor">
            <a:schemeClr val="lt1"/>
          </a:fontRef>
        </dgm:style>
      </dgm:prSet>
      <dgm:spPr>
        <a:scene3d>
          <a:camera prst="orthographicFront"/>
          <a:lightRig rig="threePt" dir="t"/>
        </a:scene3d>
        <a:sp3d>
          <a:bevelT/>
        </a:sp3d>
      </dgm:spPr>
      <dgm:t>
        <a:bodyPr/>
        <a:lstStyle/>
        <a:p>
          <a:r>
            <a:rPr lang="en-US" sz="2000" dirty="0"/>
            <a:t>Employment rates, Inactivity rates/Labour Force Participation rates</a:t>
          </a:r>
        </a:p>
      </dgm:t>
    </dgm:pt>
    <dgm:pt modelId="{4D2D9648-2E3E-4E4D-8609-DC57E6D658A5}" type="parTrans" cxnId="{7F4F0BF3-2D1E-4FE5-91AB-9E76FE3DDF91}">
      <dgm:prSet/>
      <dgm:spPr/>
      <dgm:t>
        <a:bodyPr/>
        <a:lstStyle/>
        <a:p>
          <a:endParaRPr lang="en-US"/>
        </a:p>
      </dgm:t>
    </dgm:pt>
    <dgm:pt modelId="{C5ADAA9D-556D-4046-9E47-6F1C7FF44989}" type="sibTrans" cxnId="{7F4F0BF3-2D1E-4FE5-91AB-9E76FE3DDF91}">
      <dgm:prSet/>
      <dgm:spPr/>
      <dgm:t>
        <a:bodyPr/>
        <a:lstStyle/>
        <a:p>
          <a:endParaRPr lang="en-US"/>
        </a:p>
      </dgm:t>
    </dgm:pt>
    <dgm:pt modelId="{BD4DCDCF-6CE8-4368-A403-8FCA1C0E49EC}" type="pres">
      <dgm:prSet presAssocID="{D3868A78-B082-45B7-B952-ACD7C9D73686}" presName="Name0" presStyleCnt="0">
        <dgm:presLayoutVars>
          <dgm:chMax val="7"/>
          <dgm:chPref val="7"/>
          <dgm:dir/>
        </dgm:presLayoutVars>
      </dgm:prSet>
      <dgm:spPr/>
    </dgm:pt>
    <dgm:pt modelId="{93FBAAD0-8DBB-432E-A44A-79FB864D7A14}" type="pres">
      <dgm:prSet presAssocID="{D3868A78-B082-45B7-B952-ACD7C9D73686}" presName="Name1" presStyleCnt="0"/>
      <dgm:spPr/>
    </dgm:pt>
    <dgm:pt modelId="{29553BBD-160B-4F9E-9267-DB24D4F52A68}" type="pres">
      <dgm:prSet presAssocID="{D3868A78-B082-45B7-B952-ACD7C9D73686}" presName="cycle" presStyleCnt="0"/>
      <dgm:spPr/>
    </dgm:pt>
    <dgm:pt modelId="{38C39B48-86D3-4E26-A396-A899116F3E2A}" type="pres">
      <dgm:prSet presAssocID="{D3868A78-B082-45B7-B952-ACD7C9D73686}" presName="srcNode" presStyleLbl="node1" presStyleIdx="0" presStyleCnt="4"/>
      <dgm:spPr/>
    </dgm:pt>
    <dgm:pt modelId="{28072832-F917-49EC-B3BD-58EF0A4A4D9E}" type="pres">
      <dgm:prSet presAssocID="{D3868A78-B082-45B7-B952-ACD7C9D73686}" presName="conn" presStyleLbl="parChTrans1D2" presStyleIdx="0" presStyleCnt="1"/>
      <dgm:spPr/>
    </dgm:pt>
    <dgm:pt modelId="{A7B1BA61-0E45-44B7-93B3-32862C931E86}" type="pres">
      <dgm:prSet presAssocID="{D3868A78-B082-45B7-B952-ACD7C9D73686}" presName="extraNode" presStyleLbl="node1" presStyleIdx="0" presStyleCnt="4"/>
      <dgm:spPr/>
    </dgm:pt>
    <dgm:pt modelId="{8B0FD41A-2925-4820-80EA-B402A8D096E8}" type="pres">
      <dgm:prSet presAssocID="{D3868A78-B082-45B7-B952-ACD7C9D73686}" presName="dstNode" presStyleLbl="node1" presStyleIdx="0" presStyleCnt="4"/>
      <dgm:spPr/>
    </dgm:pt>
    <dgm:pt modelId="{5C70D0BC-0A8D-4E0F-93AC-07E4A4CE5ACA}" type="pres">
      <dgm:prSet presAssocID="{65E77A3F-D3D1-4D14-9EAC-255DC5AB7C6B}" presName="text_1" presStyleLbl="node1" presStyleIdx="0" presStyleCnt="4">
        <dgm:presLayoutVars>
          <dgm:bulletEnabled val="1"/>
        </dgm:presLayoutVars>
      </dgm:prSet>
      <dgm:spPr/>
    </dgm:pt>
    <dgm:pt modelId="{33FB5F16-F9F5-47CC-A664-D116BB5E733A}" type="pres">
      <dgm:prSet presAssocID="{65E77A3F-D3D1-4D14-9EAC-255DC5AB7C6B}" presName="accent_1" presStyleCnt="0"/>
      <dgm:spPr/>
    </dgm:pt>
    <dgm:pt modelId="{EA3F4053-4774-4FFE-BAF8-10CA4C8D14F0}" type="pres">
      <dgm:prSet presAssocID="{65E77A3F-D3D1-4D14-9EAC-255DC5AB7C6B}" presName="accentRepeatNode" presStyleLbl="solidFgAcc1" presStyleIdx="0" presStyleCnt="4"/>
      <dgm:spPr/>
    </dgm:pt>
    <dgm:pt modelId="{29BD511A-EDEA-4D8A-B5BC-D2E2D4D3A721}" type="pres">
      <dgm:prSet presAssocID="{5560846A-658E-4927-8AA7-FBA04A4CF664}" presName="text_2" presStyleLbl="node1" presStyleIdx="1" presStyleCnt="4">
        <dgm:presLayoutVars>
          <dgm:bulletEnabled val="1"/>
        </dgm:presLayoutVars>
      </dgm:prSet>
      <dgm:spPr/>
    </dgm:pt>
    <dgm:pt modelId="{2557673F-508E-40AF-90BD-E896DC431B69}" type="pres">
      <dgm:prSet presAssocID="{5560846A-658E-4927-8AA7-FBA04A4CF664}" presName="accent_2" presStyleCnt="0"/>
      <dgm:spPr/>
    </dgm:pt>
    <dgm:pt modelId="{28DAE244-D805-4FC8-8B98-7EDA203063FE}" type="pres">
      <dgm:prSet presAssocID="{5560846A-658E-4927-8AA7-FBA04A4CF664}" presName="accentRepeatNode" presStyleLbl="solidFgAcc1" presStyleIdx="1" presStyleCnt="4"/>
      <dgm:spPr/>
    </dgm:pt>
    <dgm:pt modelId="{4C9B84F7-0D40-4FEF-97F6-3F5613B13467}" type="pres">
      <dgm:prSet presAssocID="{EFFA9FE6-0C53-4058-BB7A-1537FC2691BC}" presName="text_3" presStyleLbl="node1" presStyleIdx="2" presStyleCnt="4">
        <dgm:presLayoutVars>
          <dgm:bulletEnabled val="1"/>
        </dgm:presLayoutVars>
      </dgm:prSet>
      <dgm:spPr/>
    </dgm:pt>
    <dgm:pt modelId="{7CF580C2-3253-4A5C-99F2-E8CF5EAAB96A}" type="pres">
      <dgm:prSet presAssocID="{EFFA9FE6-0C53-4058-BB7A-1537FC2691BC}" presName="accent_3" presStyleCnt="0"/>
      <dgm:spPr/>
    </dgm:pt>
    <dgm:pt modelId="{EB3FC227-4FA6-4DA0-ACFC-4E25A748CC41}" type="pres">
      <dgm:prSet presAssocID="{EFFA9FE6-0C53-4058-BB7A-1537FC2691BC}" presName="accentRepeatNode" presStyleLbl="solidFgAcc1" presStyleIdx="2" presStyleCnt="4"/>
      <dgm:spPr/>
    </dgm:pt>
    <dgm:pt modelId="{67F70739-D919-43D5-8ED3-4C20BEF40CF1}" type="pres">
      <dgm:prSet presAssocID="{1B9455D6-C5EB-4974-ADBB-99A849CF5AD2}" presName="text_4" presStyleLbl="node1" presStyleIdx="3" presStyleCnt="4">
        <dgm:presLayoutVars>
          <dgm:bulletEnabled val="1"/>
        </dgm:presLayoutVars>
      </dgm:prSet>
      <dgm:spPr/>
    </dgm:pt>
    <dgm:pt modelId="{8F849380-3D26-4FD1-AAC0-F08D013CE19F}" type="pres">
      <dgm:prSet presAssocID="{1B9455D6-C5EB-4974-ADBB-99A849CF5AD2}" presName="accent_4" presStyleCnt="0"/>
      <dgm:spPr/>
    </dgm:pt>
    <dgm:pt modelId="{F9C49854-E464-40E1-A447-A62B3D98EC97}" type="pres">
      <dgm:prSet presAssocID="{1B9455D6-C5EB-4974-ADBB-99A849CF5AD2}" presName="accentRepeatNode" presStyleLbl="solidFgAcc1" presStyleIdx="3" presStyleCnt="4"/>
      <dgm:spPr/>
    </dgm:pt>
  </dgm:ptLst>
  <dgm:cxnLst>
    <dgm:cxn modelId="{E67C1C00-D5FE-4A48-97DA-C83AE9925B8C}" type="presOf" srcId="{D3868A78-B082-45B7-B952-ACD7C9D73686}" destId="{BD4DCDCF-6CE8-4368-A403-8FCA1C0E49EC}" srcOrd="0" destOrd="0" presId="urn:microsoft.com/office/officeart/2008/layout/VerticalCurvedList"/>
    <dgm:cxn modelId="{F850AE1B-B36C-4BF0-9972-AB01A2138A69}" type="presOf" srcId="{CF1DA15D-2C18-4E68-947A-8D34377F81E6}" destId="{28072832-F917-49EC-B3BD-58EF0A4A4D9E}" srcOrd="0" destOrd="0" presId="urn:microsoft.com/office/officeart/2008/layout/VerticalCurvedList"/>
    <dgm:cxn modelId="{185EEF34-B683-403E-AF42-7E8C5B719848}" type="presOf" srcId="{EFFA9FE6-0C53-4058-BB7A-1537FC2691BC}" destId="{4C9B84F7-0D40-4FEF-97F6-3F5613B13467}" srcOrd="0" destOrd="0" presId="urn:microsoft.com/office/officeart/2008/layout/VerticalCurvedList"/>
    <dgm:cxn modelId="{D9B0BB3B-0030-4385-A4C4-FDDF22F3DA76}" type="presOf" srcId="{5560846A-658E-4927-8AA7-FBA04A4CF664}" destId="{29BD511A-EDEA-4D8A-B5BC-D2E2D4D3A721}" srcOrd="0" destOrd="0" presId="urn:microsoft.com/office/officeart/2008/layout/VerticalCurvedList"/>
    <dgm:cxn modelId="{A0F2E73D-B63D-4CDD-ACEC-6C20A860A86E}" type="presOf" srcId="{65E77A3F-D3D1-4D14-9EAC-255DC5AB7C6B}" destId="{5C70D0BC-0A8D-4E0F-93AC-07E4A4CE5ACA}" srcOrd="0" destOrd="0" presId="urn:microsoft.com/office/officeart/2008/layout/VerticalCurvedList"/>
    <dgm:cxn modelId="{DF7F3449-5018-406C-842D-CA36CA2A332A}" type="presOf" srcId="{1B9455D6-C5EB-4974-ADBB-99A849CF5AD2}" destId="{67F70739-D919-43D5-8ED3-4C20BEF40CF1}" srcOrd="0" destOrd="0" presId="urn:microsoft.com/office/officeart/2008/layout/VerticalCurvedList"/>
    <dgm:cxn modelId="{465DEBAC-4AE9-4EA3-B7D9-8A9006BE3DA7}" srcId="{D3868A78-B082-45B7-B952-ACD7C9D73686}" destId="{65E77A3F-D3D1-4D14-9EAC-255DC5AB7C6B}" srcOrd="0" destOrd="0" parTransId="{388493C8-5738-4B27-953D-0CDAB71319C0}" sibTransId="{CF1DA15D-2C18-4E68-947A-8D34377F81E6}"/>
    <dgm:cxn modelId="{D77ACDBF-9859-420B-9EBE-BF2630C3CF8C}" srcId="{D3868A78-B082-45B7-B952-ACD7C9D73686}" destId="{EFFA9FE6-0C53-4058-BB7A-1537FC2691BC}" srcOrd="2" destOrd="0" parTransId="{13748268-8046-48E7-93AE-CEF0736DCDD1}" sibTransId="{F21F9A71-A35C-4C17-BEA8-2032182352CC}"/>
    <dgm:cxn modelId="{37E9ABC4-94DD-42DC-A653-68AADD34D891}" srcId="{D3868A78-B082-45B7-B952-ACD7C9D73686}" destId="{1B9455D6-C5EB-4974-ADBB-99A849CF5AD2}" srcOrd="3" destOrd="0" parTransId="{F821E8EB-3266-4AF7-83EE-A6408608821B}" sibTransId="{6234D359-701F-42FD-9140-ED9C6AF2CAC8}"/>
    <dgm:cxn modelId="{7F4F0BF3-2D1E-4FE5-91AB-9E76FE3DDF91}" srcId="{D3868A78-B082-45B7-B952-ACD7C9D73686}" destId="{5560846A-658E-4927-8AA7-FBA04A4CF664}" srcOrd="1" destOrd="0" parTransId="{4D2D9648-2E3E-4E4D-8609-DC57E6D658A5}" sibTransId="{C5ADAA9D-556D-4046-9E47-6F1C7FF44989}"/>
    <dgm:cxn modelId="{BB0B7026-2314-494C-BEF5-0299E0F5267A}" type="presParOf" srcId="{BD4DCDCF-6CE8-4368-A403-8FCA1C0E49EC}" destId="{93FBAAD0-8DBB-432E-A44A-79FB864D7A14}" srcOrd="0" destOrd="0" presId="urn:microsoft.com/office/officeart/2008/layout/VerticalCurvedList"/>
    <dgm:cxn modelId="{37C55C4B-7967-4CFC-9A94-D598281B2107}" type="presParOf" srcId="{93FBAAD0-8DBB-432E-A44A-79FB864D7A14}" destId="{29553BBD-160B-4F9E-9267-DB24D4F52A68}" srcOrd="0" destOrd="0" presId="urn:microsoft.com/office/officeart/2008/layout/VerticalCurvedList"/>
    <dgm:cxn modelId="{35274DD8-B901-433E-A5A2-F2D06A96E10B}" type="presParOf" srcId="{29553BBD-160B-4F9E-9267-DB24D4F52A68}" destId="{38C39B48-86D3-4E26-A396-A899116F3E2A}" srcOrd="0" destOrd="0" presId="urn:microsoft.com/office/officeart/2008/layout/VerticalCurvedList"/>
    <dgm:cxn modelId="{ECC6A040-D0BA-4EDD-BFC0-3E4EDD319C86}" type="presParOf" srcId="{29553BBD-160B-4F9E-9267-DB24D4F52A68}" destId="{28072832-F917-49EC-B3BD-58EF0A4A4D9E}" srcOrd="1" destOrd="0" presId="urn:microsoft.com/office/officeart/2008/layout/VerticalCurvedList"/>
    <dgm:cxn modelId="{02DD38A0-E177-4406-A92B-00CA630DB44E}" type="presParOf" srcId="{29553BBD-160B-4F9E-9267-DB24D4F52A68}" destId="{A7B1BA61-0E45-44B7-93B3-32862C931E86}" srcOrd="2" destOrd="0" presId="urn:microsoft.com/office/officeart/2008/layout/VerticalCurvedList"/>
    <dgm:cxn modelId="{0476595A-A6D2-4E11-8504-0AB6649CD97B}" type="presParOf" srcId="{29553BBD-160B-4F9E-9267-DB24D4F52A68}" destId="{8B0FD41A-2925-4820-80EA-B402A8D096E8}" srcOrd="3" destOrd="0" presId="urn:microsoft.com/office/officeart/2008/layout/VerticalCurvedList"/>
    <dgm:cxn modelId="{5B912E58-ACF4-4AB4-A4DE-3FF17905F690}" type="presParOf" srcId="{93FBAAD0-8DBB-432E-A44A-79FB864D7A14}" destId="{5C70D0BC-0A8D-4E0F-93AC-07E4A4CE5ACA}" srcOrd="1" destOrd="0" presId="urn:microsoft.com/office/officeart/2008/layout/VerticalCurvedList"/>
    <dgm:cxn modelId="{B53A17B3-174C-48BB-B0A5-E861F02537EE}" type="presParOf" srcId="{93FBAAD0-8DBB-432E-A44A-79FB864D7A14}" destId="{33FB5F16-F9F5-47CC-A664-D116BB5E733A}" srcOrd="2" destOrd="0" presId="urn:microsoft.com/office/officeart/2008/layout/VerticalCurvedList"/>
    <dgm:cxn modelId="{BB12C9B8-B543-481C-8231-F0C875848C12}" type="presParOf" srcId="{33FB5F16-F9F5-47CC-A664-D116BB5E733A}" destId="{EA3F4053-4774-4FFE-BAF8-10CA4C8D14F0}" srcOrd="0" destOrd="0" presId="urn:microsoft.com/office/officeart/2008/layout/VerticalCurvedList"/>
    <dgm:cxn modelId="{C59DD575-C0A0-42A2-A955-186687D07EAB}" type="presParOf" srcId="{93FBAAD0-8DBB-432E-A44A-79FB864D7A14}" destId="{29BD511A-EDEA-4D8A-B5BC-D2E2D4D3A721}" srcOrd="3" destOrd="0" presId="urn:microsoft.com/office/officeart/2008/layout/VerticalCurvedList"/>
    <dgm:cxn modelId="{B8F8E620-F402-4C23-A8ED-4BA4903A60F0}" type="presParOf" srcId="{93FBAAD0-8DBB-432E-A44A-79FB864D7A14}" destId="{2557673F-508E-40AF-90BD-E896DC431B69}" srcOrd="4" destOrd="0" presId="urn:microsoft.com/office/officeart/2008/layout/VerticalCurvedList"/>
    <dgm:cxn modelId="{881A56C7-0355-4BEC-8924-3AB029C37E70}" type="presParOf" srcId="{2557673F-508E-40AF-90BD-E896DC431B69}" destId="{28DAE244-D805-4FC8-8B98-7EDA203063FE}" srcOrd="0" destOrd="0" presId="urn:microsoft.com/office/officeart/2008/layout/VerticalCurvedList"/>
    <dgm:cxn modelId="{4287C98C-F3D8-45B8-93FF-D1A28B4B615B}" type="presParOf" srcId="{93FBAAD0-8DBB-432E-A44A-79FB864D7A14}" destId="{4C9B84F7-0D40-4FEF-97F6-3F5613B13467}" srcOrd="5" destOrd="0" presId="urn:microsoft.com/office/officeart/2008/layout/VerticalCurvedList"/>
    <dgm:cxn modelId="{E13294F3-4997-45CA-9799-D37A2A9E864B}" type="presParOf" srcId="{93FBAAD0-8DBB-432E-A44A-79FB864D7A14}" destId="{7CF580C2-3253-4A5C-99F2-E8CF5EAAB96A}" srcOrd="6" destOrd="0" presId="urn:microsoft.com/office/officeart/2008/layout/VerticalCurvedList"/>
    <dgm:cxn modelId="{2ECC1094-E6F5-460E-AAE0-155C231C31DB}" type="presParOf" srcId="{7CF580C2-3253-4A5C-99F2-E8CF5EAAB96A}" destId="{EB3FC227-4FA6-4DA0-ACFC-4E25A748CC41}" srcOrd="0" destOrd="0" presId="urn:microsoft.com/office/officeart/2008/layout/VerticalCurvedList"/>
    <dgm:cxn modelId="{EC2063DE-A425-4475-9D07-7DC3D3CCD306}" type="presParOf" srcId="{93FBAAD0-8DBB-432E-A44A-79FB864D7A14}" destId="{67F70739-D919-43D5-8ED3-4C20BEF40CF1}" srcOrd="7" destOrd="0" presId="urn:microsoft.com/office/officeart/2008/layout/VerticalCurvedList"/>
    <dgm:cxn modelId="{4E3A7FC7-064A-4ACF-BB2E-5B97487711E5}" type="presParOf" srcId="{93FBAAD0-8DBB-432E-A44A-79FB864D7A14}" destId="{8F849380-3D26-4FD1-AAC0-F08D013CE19F}" srcOrd="8" destOrd="0" presId="urn:microsoft.com/office/officeart/2008/layout/VerticalCurvedList"/>
    <dgm:cxn modelId="{611F3CEA-F03F-47A1-A562-CA287CBB1CDD}" type="presParOf" srcId="{8F849380-3D26-4FD1-AAC0-F08D013CE19F}" destId="{F9C49854-E464-40E1-A447-A62B3D98EC9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67F793-ABCA-4608-8C7A-FD75488B2ADD}"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6D2073D8-2BCB-4D73-9CF7-F727C44A76CF}">
      <dgm:prSet phldrT="[Text]"/>
      <dgm:spPr/>
      <dgm:t>
        <a:bodyPr/>
        <a:lstStyle/>
        <a:p>
          <a:r>
            <a:rPr lang="en-US" dirty="0"/>
            <a:t>Canada</a:t>
          </a:r>
        </a:p>
      </dgm:t>
    </dgm:pt>
    <dgm:pt modelId="{326AE114-2049-4FE4-8EC3-4CE75DC486F6}" type="parTrans" cxnId="{74FCF2AC-1C59-4107-A789-39BB9B30B48F}">
      <dgm:prSet/>
      <dgm:spPr/>
      <dgm:t>
        <a:bodyPr/>
        <a:lstStyle/>
        <a:p>
          <a:endParaRPr lang="en-US"/>
        </a:p>
      </dgm:t>
    </dgm:pt>
    <dgm:pt modelId="{A36522AA-48AF-4DE4-B97F-C64A3AD97138}" type="sibTrans" cxnId="{74FCF2AC-1C59-4107-A789-39BB9B30B48F}">
      <dgm:prSet/>
      <dgm:spPr/>
      <dgm:t>
        <a:bodyPr/>
        <a:lstStyle/>
        <a:p>
          <a:endParaRPr lang="en-US"/>
        </a:p>
      </dgm:t>
    </dgm:pt>
    <dgm:pt modelId="{D7B65E22-ED39-4B3C-90DE-0D4552316ED8}">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1976 Jan – 2023 Mar</a:t>
          </a:r>
        </a:p>
      </dgm:t>
    </dgm:pt>
    <dgm:pt modelId="{5240E1C6-60F9-4473-ACDF-0EFE4D2B14E8}" type="parTrans" cxnId="{A3CD4EDB-BF4A-4F07-BC38-44F6E5124645}">
      <dgm:prSet/>
      <dgm:spPr/>
      <dgm:t>
        <a:bodyPr/>
        <a:lstStyle/>
        <a:p>
          <a:endParaRPr lang="en-US"/>
        </a:p>
      </dgm:t>
    </dgm:pt>
    <dgm:pt modelId="{68F89A24-F09A-438B-95D5-D92B9939C644}" type="sibTrans" cxnId="{A3CD4EDB-BF4A-4F07-BC38-44F6E5124645}">
      <dgm:prSet/>
      <dgm:spPr/>
      <dgm:t>
        <a:bodyPr/>
        <a:lstStyle/>
        <a:p>
          <a:endParaRPr lang="en-US"/>
        </a:p>
      </dgm:t>
    </dgm:pt>
    <dgm:pt modelId="{5460C81E-83BF-4C0E-8612-0B95DFBCC272}">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Regression with ARIMA(1,1,2) or ARIMAX(1,1,2)</a:t>
          </a:r>
        </a:p>
      </dgm:t>
    </dgm:pt>
    <dgm:pt modelId="{1180313B-1A3F-4065-B82F-2F51AB18B517}" type="parTrans" cxnId="{4DF25DB0-4F64-47CD-A4DE-BAD139D975ED}">
      <dgm:prSet/>
      <dgm:spPr/>
      <dgm:t>
        <a:bodyPr/>
        <a:lstStyle/>
        <a:p>
          <a:endParaRPr lang="en-US"/>
        </a:p>
      </dgm:t>
    </dgm:pt>
    <dgm:pt modelId="{C7B09E93-1FF5-464F-968B-A4E42EABE709}" type="sibTrans" cxnId="{4DF25DB0-4F64-47CD-A4DE-BAD139D975ED}">
      <dgm:prSet/>
      <dgm:spPr/>
      <dgm:t>
        <a:bodyPr/>
        <a:lstStyle/>
        <a:p>
          <a:endParaRPr lang="en-US"/>
        </a:p>
      </dgm:t>
    </dgm:pt>
    <dgm:pt modelId="{50C91923-6BB0-4134-B792-A989431C41AB}">
      <dgm:prSet phldrT="[Text]"/>
      <dgm:spPr/>
      <dgm:t>
        <a:bodyPr/>
        <a:lstStyle/>
        <a:p>
          <a:r>
            <a:rPr lang="en-US" dirty="0"/>
            <a:t>France</a:t>
          </a:r>
        </a:p>
      </dgm:t>
    </dgm:pt>
    <dgm:pt modelId="{37503393-26D4-41AE-8BF1-0187EC0BD355}" type="parTrans" cxnId="{59A071CB-45CD-4676-B5D3-96FD66D856E7}">
      <dgm:prSet/>
      <dgm:spPr/>
      <dgm:t>
        <a:bodyPr/>
        <a:lstStyle/>
        <a:p>
          <a:endParaRPr lang="en-US"/>
        </a:p>
      </dgm:t>
    </dgm:pt>
    <dgm:pt modelId="{7E598B77-4716-4C9D-81C9-E9AE37053E3E}" type="sibTrans" cxnId="{59A071CB-45CD-4676-B5D3-96FD66D856E7}">
      <dgm:prSet/>
      <dgm:spPr/>
      <dgm:t>
        <a:bodyPr/>
        <a:lstStyle/>
        <a:p>
          <a:endParaRPr lang="en-US"/>
        </a:p>
      </dgm:t>
    </dgm:pt>
    <dgm:pt modelId="{D217C5FC-1A3D-42C3-A84D-9E8786D2F896}">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1989 Jan – 2023 Feb</a:t>
          </a:r>
        </a:p>
      </dgm:t>
    </dgm:pt>
    <dgm:pt modelId="{88FEFE27-0327-4CA9-B314-FFDA696556A7}" type="parTrans" cxnId="{8AA977E8-4DAB-46D9-AF94-47ABF8E77F5E}">
      <dgm:prSet/>
      <dgm:spPr/>
      <dgm:t>
        <a:bodyPr/>
        <a:lstStyle/>
        <a:p>
          <a:endParaRPr lang="en-US"/>
        </a:p>
      </dgm:t>
    </dgm:pt>
    <dgm:pt modelId="{3A5572B7-96CB-450B-9EED-5318DB50394B}" type="sibTrans" cxnId="{8AA977E8-4DAB-46D9-AF94-47ABF8E77F5E}">
      <dgm:prSet/>
      <dgm:spPr/>
      <dgm:t>
        <a:bodyPr/>
        <a:lstStyle/>
        <a:p>
          <a:endParaRPr lang="en-US"/>
        </a:p>
      </dgm:t>
    </dgm:pt>
    <dgm:pt modelId="{15AD28A7-9C9C-4955-9440-03BD0C65440D}">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ARIMA(1,1,1)</a:t>
          </a:r>
        </a:p>
      </dgm:t>
    </dgm:pt>
    <dgm:pt modelId="{9DC9E9C1-E94F-4DA4-B228-032071366211}" type="parTrans" cxnId="{1015F064-4383-48A5-944A-FFDA6933CFD2}">
      <dgm:prSet/>
      <dgm:spPr/>
      <dgm:t>
        <a:bodyPr/>
        <a:lstStyle/>
        <a:p>
          <a:endParaRPr lang="en-US"/>
        </a:p>
      </dgm:t>
    </dgm:pt>
    <dgm:pt modelId="{F4C1544E-B5C4-490C-BE36-1A7CFAC3CB97}" type="sibTrans" cxnId="{1015F064-4383-48A5-944A-FFDA6933CFD2}">
      <dgm:prSet/>
      <dgm:spPr/>
      <dgm:t>
        <a:bodyPr/>
        <a:lstStyle/>
        <a:p>
          <a:endParaRPr lang="en-US"/>
        </a:p>
      </dgm:t>
    </dgm:pt>
    <dgm:pt modelId="{61B15749-682A-4FDB-BF1F-265867612BCE}">
      <dgm:prSet phldrT="[Text]"/>
      <dgm:spPr/>
      <dgm:t>
        <a:bodyPr/>
        <a:lstStyle/>
        <a:p>
          <a:r>
            <a:rPr lang="en-US" dirty="0"/>
            <a:t>Germany</a:t>
          </a:r>
        </a:p>
      </dgm:t>
    </dgm:pt>
    <dgm:pt modelId="{D3D7584D-1E58-44DB-9F67-8A500DDEF7EC}" type="parTrans" cxnId="{A0EE6B8E-965E-4681-B7F6-F7638A316487}">
      <dgm:prSet/>
      <dgm:spPr/>
      <dgm:t>
        <a:bodyPr/>
        <a:lstStyle/>
        <a:p>
          <a:endParaRPr lang="en-US"/>
        </a:p>
      </dgm:t>
    </dgm:pt>
    <dgm:pt modelId="{93A521FF-CA0F-4C3C-AD65-B9BF879E3B78}" type="sibTrans" cxnId="{A0EE6B8E-965E-4681-B7F6-F7638A316487}">
      <dgm:prSet/>
      <dgm:spPr/>
      <dgm:t>
        <a:bodyPr/>
        <a:lstStyle/>
        <a:p>
          <a:endParaRPr lang="en-US"/>
        </a:p>
      </dgm:t>
    </dgm:pt>
    <dgm:pt modelId="{3923A935-B25F-4118-A01F-A0CC8A000692}">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1991 Jan – 2023 Mar</a:t>
          </a:r>
        </a:p>
      </dgm:t>
    </dgm:pt>
    <dgm:pt modelId="{4A52D248-830A-4373-B1D7-1A9CAE1E4783}" type="parTrans" cxnId="{11151BD3-53E4-4E50-81CE-13E00FBBBB86}">
      <dgm:prSet/>
      <dgm:spPr/>
      <dgm:t>
        <a:bodyPr/>
        <a:lstStyle/>
        <a:p>
          <a:endParaRPr lang="en-US"/>
        </a:p>
      </dgm:t>
    </dgm:pt>
    <dgm:pt modelId="{D93A40AC-BDC7-4AF3-8CDC-1FAF7F10A79B}" type="sibTrans" cxnId="{11151BD3-53E4-4E50-81CE-13E00FBBBB86}">
      <dgm:prSet/>
      <dgm:spPr/>
      <dgm:t>
        <a:bodyPr/>
        <a:lstStyle/>
        <a:p>
          <a:endParaRPr lang="en-US"/>
        </a:p>
      </dgm:t>
    </dgm:pt>
    <dgm:pt modelId="{B2C2CB9C-DE8C-47B7-B871-720933E6034E}">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ARIMA(1,2,2) </a:t>
          </a:r>
        </a:p>
      </dgm:t>
    </dgm:pt>
    <dgm:pt modelId="{F2141661-840A-4276-B197-71273399B635}" type="parTrans" cxnId="{FF4C6D15-60C2-4367-9EF3-D5191AD43EA5}">
      <dgm:prSet/>
      <dgm:spPr/>
      <dgm:t>
        <a:bodyPr/>
        <a:lstStyle/>
        <a:p>
          <a:endParaRPr lang="en-US"/>
        </a:p>
      </dgm:t>
    </dgm:pt>
    <dgm:pt modelId="{7BA3F22D-0D5C-4131-AAE1-AED5180E4422}" type="sibTrans" cxnId="{FF4C6D15-60C2-4367-9EF3-D5191AD43EA5}">
      <dgm:prSet/>
      <dgm:spPr/>
      <dgm:t>
        <a:bodyPr/>
        <a:lstStyle/>
        <a:p>
          <a:endParaRPr lang="en-US"/>
        </a:p>
      </dgm:t>
    </dgm:pt>
    <dgm:pt modelId="{E61D14E7-1587-4A83-968F-406B6DE60334}">
      <dgm:prSet phldrT="[Text]"/>
      <dgm:spPr/>
      <dgm:t>
        <a:bodyPr/>
        <a:lstStyle/>
        <a:p>
          <a:r>
            <a:rPr lang="en-US" dirty="0"/>
            <a:t>Italy</a:t>
          </a:r>
        </a:p>
      </dgm:t>
    </dgm:pt>
    <dgm:pt modelId="{40010270-0E85-4782-AF68-D5880A61A079}" type="parTrans" cxnId="{0269F920-4C41-43E6-90B9-2700A45CAC3B}">
      <dgm:prSet/>
      <dgm:spPr/>
      <dgm:t>
        <a:bodyPr/>
        <a:lstStyle/>
        <a:p>
          <a:endParaRPr lang="en-US"/>
        </a:p>
      </dgm:t>
    </dgm:pt>
    <dgm:pt modelId="{14A3AB61-B166-467C-A849-0122CE27CE49}" type="sibTrans" cxnId="{0269F920-4C41-43E6-90B9-2700A45CAC3B}">
      <dgm:prSet/>
      <dgm:spPr/>
      <dgm:t>
        <a:bodyPr/>
        <a:lstStyle/>
        <a:p>
          <a:endParaRPr lang="en-US"/>
        </a:p>
      </dgm:t>
    </dgm:pt>
    <dgm:pt modelId="{864F2D1F-0569-470B-A504-7231FEF9FA6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2004 Jan – 2023 Mar</a:t>
          </a:r>
        </a:p>
      </dgm:t>
    </dgm:pt>
    <dgm:pt modelId="{D7D4A00C-0ECF-460F-9B67-D09EEA5479A6}" type="parTrans" cxnId="{DCD8CBD9-888A-40F0-97CD-69638A1575EA}">
      <dgm:prSet/>
      <dgm:spPr/>
      <dgm:t>
        <a:bodyPr/>
        <a:lstStyle/>
        <a:p>
          <a:endParaRPr lang="en-US"/>
        </a:p>
      </dgm:t>
    </dgm:pt>
    <dgm:pt modelId="{6B07FCE2-6F67-452D-9E1E-D3BA0A049DDE}" type="sibTrans" cxnId="{DCD8CBD9-888A-40F0-97CD-69638A1575EA}">
      <dgm:prSet/>
      <dgm:spPr/>
      <dgm:t>
        <a:bodyPr/>
        <a:lstStyle/>
        <a:p>
          <a:endParaRPr lang="en-US"/>
        </a:p>
      </dgm:t>
    </dgm:pt>
    <dgm:pt modelId="{FF425718-3C73-4CDC-A01F-087EABD13A2C}">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Regression with ARIMA(0,2,1) or ARIMAX(0,2,1)</a:t>
          </a:r>
        </a:p>
      </dgm:t>
    </dgm:pt>
    <dgm:pt modelId="{B63980EB-4DBD-4F15-9528-2D74F8FAE630}" type="parTrans" cxnId="{2027434B-4DD7-49EF-88C7-3291A6065200}">
      <dgm:prSet/>
      <dgm:spPr/>
      <dgm:t>
        <a:bodyPr/>
        <a:lstStyle/>
        <a:p>
          <a:endParaRPr lang="en-US"/>
        </a:p>
      </dgm:t>
    </dgm:pt>
    <dgm:pt modelId="{A8D2FF6C-0508-4B43-9B5F-DF5912DE5580}" type="sibTrans" cxnId="{2027434B-4DD7-49EF-88C7-3291A6065200}">
      <dgm:prSet/>
      <dgm:spPr/>
      <dgm:t>
        <a:bodyPr/>
        <a:lstStyle/>
        <a:p>
          <a:endParaRPr lang="en-US"/>
        </a:p>
      </dgm:t>
    </dgm:pt>
    <dgm:pt modelId="{272412E8-145E-46EB-8076-53AE3C3C37D6}">
      <dgm:prSet phldrT="[Text]"/>
      <dgm:spPr/>
      <dgm:t>
        <a:bodyPr/>
        <a:lstStyle/>
        <a:p>
          <a:r>
            <a:rPr lang="en-US" dirty="0"/>
            <a:t>Japan</a:t>
          </a:r>
        </a:p>
      </dgm:t>
    </dgm:pt>
    <dgm:pt modelId="{76F3DF22-958F-4034-A970-B2A231774235}" type="parTrans" cxnId="{02C57735-1A3F-4D86-85EA-67808DE48F0A}">
      <dgm:prSet/>
      <dgm:spPr/>
      <dgm:t>
        <a:bodyPr/>
        <a:lstStyle/>
        <a:p>
          <a:endParaRPr lang="en-US"/>
        </a:p>
      </dgm:t>
    </dgm:pt>
    <dgm:pt modelId="{6100C7BA-4CA7-49D0-859D-D457ADBF5E6B}" type="sibTrans" cxnId="{02C57735-1A3F-4D86-85EA-67808DE48F0A}">
      <dgm:prSet/>
      <dgm:spPr/>
      <dgm:t>
        <a:bodyPr/>
        <a:lstStyle/>
        <a:p>
          <a:endParaRPr lang="en-US"/>
        </a:p>
      </dgm:t>
    </dgm:pt>
    <dgm:pt modelId="{0D39F888-9CAE-48C2-BDF1-5E84D7384733}">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1976 Jan – 2023 Mar</a:t>
          </a:r>
        </a:p>
      </dgm:t>
    </dgm:pt>
    <dgm:pt modelId="{6A38ED49-B6EA-4D94-9B97-A8F994119614}" type="parTrans" cxnId="{E18E1B3E-6227-4905-925A-18569DCEE14C}">
      <dgm:prSet/>
      <dgm:spPr/>
      <dgm:t>
        <a:bodyPr/>
        <a:lstStyle/>
        <a:p>
          <a:endParaRPr lang="en-US"/>
        </a:p>
      </dgm:t>
    </dgm:pt>
    <dgm:pt modelId="{84042E7D-7354-4425-B119-0594C6C6CCCB}" type="sibTrans" cxnId="{E18E1B3E-6227-4905-925A-18569DCEE14C}">
      <dgm:prSet/>
      <dgm:spPr/>
      <dgm:t>
        <a:bodyPr/>
        <a:lstStyle/>
        <a:p>
          <a:endParaRPr lang="en-US"/>
        </a:p>
      </dgm:t>
    </dgm:pt>
    <dgm:pt modelId="{7673BBAC-BAAD-4354-88CC-10B163C1408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ARIMA(2,1,1)</a:t>
          </a:r>
        </a:p>
      </dgm:t>
    </dgm:pt>
    <dgm:pt modelId="{B09B97B4-15A6-4DA7-9E20-1AA7B3D6DB75}" type="parTrans" cxnId="{B7AB2911-B68C-46EC-814F-7050F7AFE80D}">
      <dgm:prSet/>
      <dgm:spPr/>
      <dgm:t>
        <a:bodyPr/>
        <a:lstStyle/>
        <a:p>
          <a:endParaRPr lang="en-US"/>
        </a:p>
      </dgm:t>
    </dgm:pt>
    <dgm:pt modelId="{989B309D-0814-4302-8013-E4C0CF17D567}" type="sibTrans" cxnId="{B7AB2911-B68C-46EC-814F-7050F7AFE80D}">
      <dgm:prSet/>
      <dgm:spPr/>
      <dgm:t>
        <a:bodyPr/>
        <a:lstStyle/>
        <a:p>
          <a:endParaRPr lang="en-US"/>
        </a:p>
      </dgm:t>
    </dgm:pt>
    <dgm:pt modelId="{706129E1-F286-4E33-9CB5-029CFD541CCA}">
      <dgm:prSet phldrT="[Text]"/>
      <dgm:spPr/>
      <dgm:t>
        <a:bodyPr/>
        <a:lstStyle/>
        <a:p>
          <a:r>
            <a:rPr lang="en-US" dirty="0"/>
            <a:t>UK</a:t>
          </a:r>
        </a:p>
      </dgm:t>
    </dgm:pt>
    <dgm:pt modelId="{D5D14667-2454-42A6-9A82-D89BA50A365D}" type="parTrans" cxnId="{5F27F0E1-1928-4020-B30B-4E985756CBB7}">
      <dgm:prSet/>
      <dgm:spPr/>
      <dgm:t>
        <a:bodyPr/>
        <a:lstStyle/>
        <a:p>
          <a:endParaRPr lang="en-US"/>
        </a:p>
      </dgm:t>
    </dgm:pt>
    <dgm:pt modelId="{D06E4E80-4A75-474F-AA15-9D0900DF0F41}" type="sibTrans" cxnId="{5F27F0E1-1928-4020-B30B-4E985756CBB7}">
      <dgm:prSet/>
      <dgm:spPr/>
      <dgm:t>
        <a:bodyPr/>
        <a:lstStyle/>
        <a:p>
          <a:endParaRPr lang="en-US"/>
        </a:p>
      </dgm:t>
    </dgm:pt>
    <dgm:pt modelId="{EAA44ACF-3E4C-474B-BA36-2478EDFE1DE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1997 Jan – 2023 Feb</a:t>
          </a:r>
        </a:p>
      </dgm:t>
    </dgm:pt>
    <dgm:pt modelId="{DCB3749C-0A8B-4AB5-A8A4-EF20BA1C6988}" type="parTrans" cxnId="{952673C0-9C49-450A-A1FE-F0AB44D0941B}">
      <dgm:prSet/>
      <dgm:spPr/>
      <dgm:t>
        <a:bodyPr/>
        <a:lstStyle/>
        <a:p>
          <a:endParaRPr lang="en-US"/>
        </a:p>
      </dgm:t>
    </dgm:pt>
    <dgm:pt modelId="{5F9DEF3F-23CA-4839-A5B8-C74120B4A793}" type="sibTrans" cxnId="{952673C0-9C49-450A-A1FE-F0AB44D0941B}">
      <dgm:prSet/>
      <dgm:spPr/>
      <dgm:t>
        <a:bodyPr/>
        <a:lstStyle/>
        <a:p>
          <a:endParaRPr lang="en-US"/>
        </a:p>
      </dgm:t>
    </dgm:pt>
    <dgm:pt modelId="{8D9B8C44-F2EA-4767-B716-A1C4BD9FC894}">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Regression with ARIMA(1,1,1) or ARIMAX(1,1,1)</a:t>
          </a:r>
        </a:p>
      </dgm:t>
    </dgm:pt>
    <dgm:pt modelId="{5240CBED-FD00-4C6B-9041-0D49B041B8E9}" type="parTrans" cxnId="{4FC4A6FF-0DE1-4813-BF3E-4A7C8D4E5E32}">
      <dgm:prSet/>
      <dgm:spPr/>
      <dgm:t>
        <a:bodyPr/>
        <a:lstStyle/>
        <a:p>
          <a:endParaRPr lang="en-US"/>
        </a:p>
      </dgm:t>
    </dgm:pt>
    <dgm:pt modelId="{84B496AF-E410-4FF1-AF3C-084F9F3F32E3}" type="sibTrans" cxnId="{4FC4A6FF-0DE1-4813-BF3E-4A7C8D4E5E32}">
      <dgm:prSet/>
      <dgm:spPr/>
      <dgm:t>
        <a:bodyPr/>
        <a:lstStyle/>
        <a:p>
          <a:endParaRPr lang="en-US"/>
        </a:p>
      </dgm:t>
    </dgm:pt>
    <dgm:pt modelId="{6601FDCC-0DB8-415B-9CA7-3E30D7AEC6E8}">
      <dgm:prSet phldrT="[Text]"/>
      <dgm:spPr/>
      <dgm:t>
        <a:bodyPr/>
        <a:lstStyle/>
        <a:p>
          <a:r>
            <a:rPr lang="en-US" dirty="0"/>
            <a:t>USA</a:t>
          </a:r>
        </a:p>
      </dgm:t>
    </dgm:pt>
    <dgm:pt modelId="{513E6D10-6325-4A94-BBD1-0EF7655480A7}" type="parTrans" cxnId="{0B67675D-EA87-4280-B0D2-AFD72AF89293}">
      <dgm:prSet/>
      <dgm:spPr/>
      <dgm:t>
        <a:bodyPr/>
        <a:lstStyle/>
        <a:p>
          <a:endParaRPr lang="en-US"/>
        </a:p>
      </dgm:t>
    </dgm:pt>
    <dgm:pt modelId="{21107BB8-62F8-4B76-B5B6-B4B5F474C806}" type="sibTrans" cxnId="{0B67675D-EA87-4280-B0D2-AFD72AF89293}">
      <dgm:prSet/>
      <dgm:spPr/>
      <dgm:t>
        <a:bodyPr/>
        <a:lstStyle/>
        <a:p>
          <a:endParaRPr lang="en-US"/>
        </a:p>
      </dgm:t>
    </dgm:pt>
    <dgm:pt modelId="{1AB658AB-86F4-4A58-BC3E-61B7C80CF145}">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Time Frame </a:t>
          </a:r>
          <a:r>
            <a:rPr lang="en-US" dirty="0"/>
            <a:t>–&gt; 1977 Jan – 2023 Mar</a:t>
          </a:r>
        </a:p>
      </dgm:t>
    </dgm:pt>
    <dgm:pt modelId="{78F4568F-082D-42DB-90BE-2C19F8F4C801}" type="parTrans" cxnId="{7809EA7A-76C9-4BB3-8C41-D7E037097D77}">
      <dgm:prSet/>
      <dgm:spPr/>
      <dgm:t>
        <a:bodyPr/>
        <a:lstStyle/>
        <a:p>
          <a:endParaRPr lang="en-US"/>
        </a:p>
      </dgm:t>
    </dgm:pt>
    <dgm:pt modelId="{A3B4F2B3-0579-4B04-BC9D-12AC62AF32CA}" type="sibTrans" cxnId="{7809EA7A-76C9-4BB3-8C41-D7E037097D77}">
      <dgm:prSet/>
      <dgm:spPr/>
      <dgm:t>
        <a:bodyPr/>
        <a:lstStyle/>
        <a:p>
          <a:endParaRPr lang="en-US"/>
        </a:p>
      </dgm:t>
    </dgm:pt>
    <dgm:pt modelId="{A616A5C1-A40A-4CAE-B7E0-5643454F95B6}">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dirty="0"/>
            <a:t>Final model </a:t>
          </a:r>
          <a:r>
            <a:rPr lang="en-US" dirty="0"/>
            <a:t>–&gt; Regression with ARIMA(1,1,2) or ARIMAX(1,1,2)</a:t>
          </a:r>
        </a:p>
      </dgm:t>
    </dgm:pt>
    <dgm:pt modelId="{E4470381-DA4B-46DE-93FB-5C9844239E6B}" type="parTrans" cxnId="{846204A2-5FCA-4525-A93C-EDC93E3A1465}">
      <dgm:prSet/>
      <dgm:spPr/>
      <dgm:t>
        <a:bodyPr/>
        <a:lstStyle/>
        <a:p>
          <a:endParaRPr lang="en-US"/>
        </a:p>
      </dgm:t>
    </dgm:pt>
    <dgm:pt modelId="{78F56979-C974-4649-A63C-62CBAB73CBA2}" type="sibTrans" cxnId="{846204A2-5FCA-4525-A93C-EDC93E3A1465}">
      <dgm:prSet/>
      <dgm:spPr/>
      <dgm:t>
        <a:bodyPr/>
        <a:lstStyle/>
        <a:p>
          <a:endParaRPr lang="en-US"/>
        </a:p>
      </dgm:t>
    </dgm:pt>
    <dgm:pt modelId="{2E847A40-D068-45D6-8F37-D82E76D7C0A2}" type="pres">
      <dgm:prSet presAssocID="{4E67F793-ABCA-4608-8C7A-FD75488B2ADD}" presName="Name0" presStyleCnt="0">
        <dgm:presLayoutVars>
          <dgm:dir/>
          <dgm:animLvl val="lvl"/>
          <dgm:resizeHandles val="exact"/>
        </dgm:presLayoutVars>
      </dgm:prSet>
      <dgm:spPr/>
    </dgm:pt>
    <dgm:pt modelId="{7FE2F83B-0117-4597-9FA5-69DD2426E154}" type="pres">
      <dgm:prSet presAssocID="{6D2073D8-2BCB-4D73-9CF7-F727C44A76CF}" presName="linNode" presStyleCnt="0"/>
      <dgm:spPr/>
    </dgm:pt>
    <dgm:pt modelId="{ABE59D01-A069-46C4-9B1D-C297D3E0A2C6}" type="pres">
      <dgm:prSet presAssocID="{6D2073D8-2BCB-4D73-9CF7-F727C44A76CF}" presName="parTx" presStyleLbl="revTx" presStyleIdx="0" presStyleCnt="7">
        <dgm:presLayoutVars>
          <dgm:chMax val="1"/>
          <dgm:bulletEnabled val="1"/>
        </dgm:presLayoutVars>
      </dgm:prSet>
      <dgm:spPr/>
    </dgm:pt>
    <dgm:pt modelId="{632482EF-47F8-4404-BFD1-D905403F0C8C}" type="pres">
      <dgm:prSet presAssocID="{6D2073D8-2BCB-4D73-9CF7-F727C44A76CF}" presName="bracket" presStyleLbl="parChTrans1D1" presStyleIdx="0" presStyleCnt="7"/>
      <dgm:spPr/>
    </dgm:pt>
    <dgm:pt modelId="{363EF29E-B27E-4AC2-9363-FA33E75945B1}" type="pres">
      <dgm:prSet presAssocID="{6D2073D8-2BCB-4D73-9CF7-F727C44A76CF}" presName="spH" presStyleCnt="0"/>
      <dgm:spPr/>
    </dgm:pt>
    <dgm:pt modelId="{84A8179C-FE1F-44B8-9CD6-8EB75B017D77}" type="pres">
      <dgm:prSet presAssocID="{6D2073D8-2BCB-4D73-9CF7-F727C44A76CF}" presName="desTx" presStyleLbl="node1" presStyleIdx="0" presStyleCnt="7">
        <dgm:presLayoutVars>
          <dgm:bulletEnabled val="1"/>
        </dgm:presLayoutVars>
      </dgm:prSet>
      <dgm:spPr/>
    </dgm:pt>
    <dgm:pt modelId="{58AD89FB-AB97-4EC9-8F1B-EE9303E054CC}" type="pres">
      <dgm:prSet presAssocID="{A36522AA-48AF-4DE4-B97F-C64A3AD97138}" presName="spV" presStyleCnt="0"/>
      <dgm:spPr/>
    </dgm:pt>
    <dgm:pt modelId="{DA27BEDB-7CAD-4FA2-B5F2-4CA2F598A368}" type="pres">
      <dgm:prSet presAssocID="{50C91923-6BB0-4134-B792-A989431C41AB}" presName="linNode" presStyleCnt="0"/>
      <dgm:spPr/>
    </dgm:pt>
    <dgm:pt modelId="{C3A18F7A-2A06-4F67-92C8-3B253D45A06F}" type="pres">
      <dgm:prSet presAssocID="{50C91923-6BB0-4134-B792-A989431C41AB}" presName="parTx" presStyleLbl="revTx" presStyleIdx="1" presStyleCnt="7">
        <dgm:presLayoutVars>
          <dgm:chMax val="1"/>
          <dgm:bulletEnabled val="1"/>
        </dgm:presLayoutVars>
      </dgm:prSet>
      <dgm:spPr/>
    </dgm:pt>
    <dgm:pt modelId="{213F3E19-3D8A-4C90-9A69-083B92AE1468}" type="pres">
      <dgm:prSet presAssocID="{50C91923-6BB0-4134-B792-A989431C41AB}" presName="bracket" presStyleLbl="parChTrans1D1" presStyleIdx="1" presStyleCnt="7"/>
      <dgm:spPr/>
    </dgm:pt>
    <dgm:pt modelId="{0BA0CB9A-AD6C-4A7F-92E1-B94EBD973476}" type="pres">
      <dgm:prSet presAssocID="{50C91923-6BB0-4134-B792-A989431C41AB}" presName="spH" presStyleCnt="0"/>
      <dgm:spPr/>
    </dgm:pt>
    <dgm:pt modelId="{612B1DC9-738F-44C1-90AD-9E01F645AD4C}" type="pres">
      <dgm:prSet presAssocID="{50C91923-6BB0-4134-B792-A989431C41AB}" presName="desTx" presStyleLbl="node1" presStyleIdx="1" presStyleCnt="7">
        <dgm:presLayoutVars>
          <dgm:bulletEnabled val="1"/>
        </dgm:presLayoutVars>
      </dgm:prSet>
      <dgm:spPr/>
    </dgm:pt>
    <dgm:pt modelId="{BCDCF1A3-68AB-44E0-AD95-3AFBD88CF02E}" type="pres">
      <dgm:prSet presAssocID="{7E598B77-4716-4C9D-81C9-E9AE37053E3E}" presName="spV" presStyleCnt="0"/>
      <dgm:spPr/>
    </dgm:pt>
    <dgm:pt modelId="{BC59B3A7-B33A-4217-BDC9-7113116BA6E2}" type="pres">
      <dgm:prSet presAssocID="{61B15749-682A-4FDB-BF1F-265867612BCE}" presName="linNode" presStyleCnt="0"/>
      <dgm:spPr/>
    </dgm:pt>
    <dgm:pt modelId="{4E525C0A-D6CF-4E19-891B-A88C1861622B}" type="pres">
      <dgm:prSet presAssocID="{61B15749-682A-4FDB-BF1F-265867612BCE}" presName="parTx" presStyleLbl="revTx" presStyleIdx="2" presStyleCnt="7">
        <dgm:presLayoutVars>
          <dgm:chMax val="1"/>
          <dgm:bulletEnabled val="1"/>
        </dgm:presLayoutVars>
      </dgm:prSet>
      <dgm:spPr/>
    </dgm:pt>
    <dgm:pt modelId="{30E82EB2-54B4-4731-A89B-90D7A74BA37F}" type="pres">
      <dgm:prSet presAssocID="{61B15749-682A-4FDB-BF1F-265867612BCE}" presName="bracket" presStyleLbl="parChTrans1D1" presStyleIdx="2" presStyleCnt="7"/>
      <dgm:spPr/>
    </dgm:pt>
    <dgm:pt modelId="{9D2B59DA-56F5-4188-A925-4919E28160AC}" type="pres">
      <dgm:prSet presAssocID="{61B15749-682A-4FDB-BF1F-265867612BCE}" presName="spH" presStyleCnt="0"/>
      <dgm:spPr/>
    </dgm:pt>
    <dgm:pt modelId="{A0E83E5B-B1F7-469F-8C33-72F909736477}" type="pres">
      <dgm:prSet presAssocID="{61B15749-682A-4FDB-BF1F-265867612BCE}" presName="desTx" presStyleLbl="node1" presStyleIdx="2" presStyleCnt="7">
        <dgm:presLayoutVars>
          <dgm:bulletEnabled val="1"/>
        </dgm:presLayoutVars>
      </dgm:prSet>
      <dgm:spPr/>
    </dgm:pt>
    <dgm:pt modelId="{C3DF4695-17A0-4EA1-8F3D-F36C5991C793}" type="pres">
      <dgm:prSet presAssocID="{93A521FF-CA0F-4C3C-AD65-B9BF879E3B78}" presName="spV" presStyleCnt="0"/>
      <dgm:spPr/>
    </dgm:pt>
    <dgm:pt modelId="{8CC7794A-5EFB-4295-9F77-3FC9435124DF}" type="pres">
      <dgm:prSet presAssocID="{E61D14E7-1587-4A83-968F-406B6DE60334}" presName="linNode" presStyleCnt="0"/>
      <dgm:spPr/>
    </dgm:pt>
    <dgm:pt modelId="{8C8FBF2B-D57A-4390-88FF-0AC0B6258BFE}" type="pres">
      <dgm:prSet presAssocID="{E61D14E7-1587-4A83-968F-406B6DE60334}" presName="parTx" presStyleLbl="revTx" presStyleIdx="3" presStyleCnt="7">
        <dgm:presLayoutVars>
          <dgm:chMax val="1"/>
          <dgm:bulletEnabled val="1"/>
        </dgm:presLayoutVars>
      </dgm:prSet>
      <dgm:spPr/>
    </dgm:pt>
    <dgm:pt modelId="{9537EFE7-14CF-459A-ABED-360471B71ECC}" type="pres">
      <dgm:prSet presAssocID="{E61D14E7-1587-4A83-968F-406B6DE60334}" presName="bracket" presStyleLbl="parChTrans1D1" presStyleIdx="3" presStyleCnt="7"/>
      <dgm:spPr/>
    </dgm:pt>
    <dgm:pt modelId="{D852EE25-0220-453D-8F5F-83DA3C78207F}" type="pres">
      <dgm:prSet presAssocID="{E61D14E7-1587-4A83-968F-406B6DE60334}" presName="spH" presStyleCnt="0"/>
      <dgm:spPr/>
    </dgm:pt>
    <dgm:pt modelId="{4A44CDF5-EB4A-4338-8E36-85F7BD823A28}" type="pres">
      <dgm:prSet presAssocID="{E61D14E7-1587-4A83-968F-406B6DE60334}" presName="desTx" presStyleLbl="node1" presStyleIdx="3" presStyleCnt="7">
        <dgm:presLayoutVars>
          <dgm:bulletEnabled val="1"/>
        </dgm:presLayoutVars>
      </dgm:prSet>
      <dgm:spPr/>
    </dgm:pt>
    <dgm:pt modelId="{C69884A9-7FB1-49CC-8834-3397A4469C07}" type="pres">
      <dgm:prSet presAssocID="{14A3AB61-B166-467C-A849-0122CE27CE49}" presName="spV" presStyleCnt="0"/>
      <dgm:spPr/>
    </dgm:pt>
    <dgm:pt modelId="{D6E504C2-49EA-4A66-8857-9DC44ACA4637}" type="pres">
      <dgm:prSet presAssocID="{272412E8-145E-46EB-8076-53AE3C3C37D6}" presName="linNode" presStyleCnt="0"/>
      <dgm:spPr/>
    </dgm:pt>
    <dgm:pt modelId="{92AF829B-A3C5-433C-836C-0886E1E08ABD}" type="pres">
      <dgm:prSet presAssocID="{272412E8-145E-46EB-8076-53AE3C3C37D6}" presName="parTx" presStyleLbl="revTx" presStyleIdx="4" presStyleCnt="7">
        <dgm:presLayoutVars>
          <dgm:chMax val="1"/>
          <dgm:bulletEnabled val="1"/>
        </dgm:presLayoutVars>
      </dgm:prSet>
      <dgm:spPr/>
    </dgm:pt>
    <dgm:pt modelId="{B6E55935-9C2F-4C15-A8B8-84A9C0364034}" type="pres">
      <dgm:prSet presAssocID="{272412E8-145E-46EB-8076-53AE3C3C37D6}" presName="bracket" presStyleLbl="parChTrans1D1" presStyleIdx="4" presStyleCnt="7"/>
      <dgm:spPr/>
    </dgm:pt>
    <dgm:pt modelId="{D1FC900A-AB16-4101-9368-0CEE14684F03}" type="pres">
      <dgm:prSet presAssocID="{272412E8-145E-46EB-8076-53AE3C3C37D6}" presName="spH" presStyleCnt="0"/>
      <dgm:spPr/>
    </dgm:pt>
    <dgm:pt modelId="{C31DDCD4-3BF9-48C7-9C62-35ADC12C0319}" type="pres">
      <dgm:prSet presAssocID="{272412E8-145E-46EB-8076-53AE3C3C37D6}" presName="desTx" presStyleLbl="node1" presStyleIdx="4" presStyleCnt="7">
        <dgm:presLayoutVars>
          <dgm:bulletEnabled val="1"/>
        </dgm:presLayoutVars>
      </dgm:prSet>
      <dgm:spPr/>
    </dgm:pt>
    <dgm:pt modelId="{C0614DA9-185B-4467-8635-85162F79EA31}" type="pres">
      <dgm:prSet presAssocID="{6100C7BA-4CA7-49D0-859D-D457ADBF5E6B}" presName="spV" presStyleCnt="0"/>
      <dgm:spPr/>
    </dgm:pt>
    <dgm:pt modelId="{DD22CDB0-94F8-4403-8723-EBBB61649B1C}" type="pres">
      <dgm:prSet presAssocID="{706129E1-F286-4E33-9CB5-029CFD541CCA}" presName="linNode" presStyleCnt="0"/>
      <dgm:spPr/>
    </dgm:pt>
    <dgm:pt modelId="{8A86959D-C6E1-4032-9146-0AC7475C013E}" type="pres">
      <dgm:prSet presAssocID="{706129E1-F286-4E33-9CB5-029CFD541CCA}" presName="parTx" presStyleLbl="revTx" presStyleIdx="5" presStyleCnt="7">
        <dgm:presLayoutVars>
          <dgm:chMax val="1"/>
          <dgm:bulletEnabled val="1"/>
        </dgm:presLayoutVars>
      </dgm:prSet>
      <dgm:spPr/>
    </dgm:pt>
    <dgm:pt modelId="{4DBA45BB-271D-445A-BE86-47536CD7D2F4}" type="pres">
      <dgm:prSet presAssocID="{706129E1-F286-4E33-9CB5-029CFD541CCA}" presName="bracket" presStyleLbl="parChTrans1D1" presStyleIdx="5" presStyleCnt="7"/>
      <dgm:spPr/>
    </dgm:pt>
    <dgm:pt modelId="{E44DC719-0E15-4145-A90F-1AEFBDA9C00A}" type="pres">
      <dgm:prSet presAssocID="{706129E1-F286-4E33-9CB5-029CFD541CCA}" presName="spH" presStyleCnt="0"/>
      <dgm:spPr/>
    </dgm:pt>
    <dgm:pt modelId="{5CF93EF8-6D87-4C6F-A5DD-ADD1B0BE99FC}" type="pres">
      <dgm:prSet presAssocID="{706129E1-F286-4E33-9CB5-029CFD541CCA}" presName="desTx" presStyleLbl="node1" presStyleIdx="5" presStyleCnt="7">
        <dgm:presLayoutVars>
          <dgm:bulletEnabled val="1"/>
        </dgm:presLayoutVars>
      </dgm:prSet>
      <dgm:spPr/>
    </dgm:pt>
    <dgm:pt modelId="{79940803-0B32-469B-9C79-F6C7BCB7B7A2}" type="pres">
      <dgm:prSet presAssocID="{D06E4E80-4A75-474F-AA15-9D0900DF0F41}" presName="spV" presStyleCnt="0"/>
      <dgm:spPr/>
    </dgm:pt>
    <dgm:pt modelId="{650EE02F-7DDD-4558-8447-7EF4C6DA9019}" type="pres">
      <dgm:prSet presAssocID="{6601FDCC-0DB8-415B-9CA7-3E30D7AEC6E8}" presName="linNode" presStyleCnt="0"/>
      <dgm:spPr/>
    </dgm:pt>
    <dgm:pt modelId="{7711CA28-B10F-49DA-879A-846323571768}" type="pres">
      <dgm:prSet presAssocID="{6601FDCC-0DB8-415B-9CA7-3E30D7AEC6E8}" presName="parTx" presStyleLbl="revTx" presStyleIdx="6" presStyleCnt="7">
        <dgm:presLayoutVars>
          <dgm:chMax val="1"/>
          <dgm:bulletEnabled val="1"/>
        </dgm:presLayoutVars>
      </dgm:prSet>
      <dgm:spPr/>
    </dgm:pt>
    <dgm:pt modelId="{1875AD77-8998-415C-B299-C15DE21DD6B9}" type="pres">
      <dgm:prSet presAssocID="{6601FDCC-0DB8-415B-9CA7-3E30D7AEC6E8}" presName="bracket" presStyleLbl="parChTrans1D1" presStyleIdx="6" presStyleCnt="7"/>
      <dgm:spPr/>
    </dgm:pt>
    <dgm:pt modelId="{90CE858E-F203-4C29-9431-44CF83F43758}" type="pres">
      <dgm:prSet presAssocID="{6601FDCC-0DB8-415B-9CA7-3E30D7AEC6E8}" presName="spH" presStyleCnt="0"/>
      <dgm:spPr/>
    </dgm:pt>
    <dgm:pt modelId="{562BD0A9-1B11-49EA-ADCB-29D65A573BCC}" type="pres">
      <dgm:prSet presAssocID="{6601FDCC-0DB8-415B-9CA7-3E30D7AEC6E8}" presName="desTx" presStyleLbl="node1" presStyleIdx="6" presStyleCnt="7">
        <dgm:presLayoutVars>
          <dgm:bulletEnabled val="1"/>
        </dgm:presLayoutVars>
      </dgm:prSet>
      <dgm:spPr/>
    </dgm:pt>
  </dgm:ptLst>
  <dgm:cxnLst>
    <dgm:cxn modelId="{43B2A709-B04D-4D8F-AE8F-BE7686F6163C}" type="presOf" srcId="{1AB658AB-86F4-4A58-BC3E-61B7C80CF145}" destId="{562BD0A9-1B11-49EA-ADCB-29D65A573BCC}" srcOrd="0" destOrd="0" presId="urn:diagrams.loki3.com/BracketList"/>
    <dgm:cxn modelId="{B7AB2911-B68C-46EC-814F-7050F7AFE80D}" srcId="{272412E8-145E-46EB-8076-53AE3C3C37D6}" destId="{7673BBAC-BAAD-4354-88CC-10B163C14089}" srcOrd="1" destOrd="0" parTransId="{B09B97B4-15A6-4DA7-9E20-1AA7B3D6DB75}" sibTransId="{989B309D-0814-4302-8013-E4C0CF17D567}"/>
    <dgm:cxn modelId="{96343B13-C79C-47F5-BCAE-40843BC1F92B}" type="presOf" srcId="{6D2073D8-2BCB-4D73-9CF7-F727C44A76CF}" destId="{ABE59D01-A069-46C4-9B1D-C297D3E0A2C6}" srcOrd="0" destOrd="0" presId="urn:diagrams.loki3.com/BracketList"/>
    <dgm:cxn modelId="{FF4C6D15-60C2-4367-9EF3-D5191AD43EA5}" srcId="{61B15749-682A-4FDB-BF1F-265867612BCE}" destId="{B2C2CB9C-DE8C-47B7-B871-720933E6034E}" srcOrd="1" destOrd="0" parTransId="{F2141661-840A-4276-B197-71273399B635}" sibTransId="{7BA3F22D-0D5C-4131-AAE1-AED5180E4422}"/>
    <dgm:cxn modelId="{BBB8D31B-7DDD-4A9A-87B5-C0FABB154CF0}" type="presOf" srcId="{864F2D1F-0569-470B-A504-7231FEF9FA6A}" destId="{4A44CDF5-EB4A-4338-8E36-85F7BD823A28}" srcOrd="0" destOrd="0" presId="urn:diagrams.loki3.com/BracketList"/>
    <dgm:cxn modelId="{3D03C11D-A324-44E4-A2B6-B03BFF487CC6}" type="presOf" srcId="{7673BBAC-BAAD-4354-88CC-10B163C14089}" destId="{C31DDCD4-3BF9-48C7-9C62-35ADC12C0319}" srcOrd="0" destOrd="1" presId="urn:diagrams.loki3.com/BracketList"/>
    <dgm:cxn modelId="{AA1FC91E-3AA4-4CDD-835F-EF90256EA3FC}" type="presOf" srcId="{B2C2CB9C-DE8C-47B7-B871-720933E6034E}" destId="{A0E83E5B-B1F7-469F-8C33-72F909736477}" srcOrd="0" destOrd="1" presId="urn:diagrams.loki3.com/BracketList"/>
    <dgm:cxn modelId="{0269F920-4C41-43E6-90B9-2700A45CAC3B}" srcId="{4E67F793-ABCA-4608-8C7A-FD75488B2ADD}" destId="{E61D14E7-1587-4A83-968F-406B6DE60334}" srcOrd="3" destOrd="0" parTransId="{40010270-0E85-4782-AF68-D5880A61A079}" sibTransId="{14A3AB61-B166-467C-A849-0122CE27CE49}"/>
    <dgm:cxn modelId="{02C57735-1A3F-4D86-85EA-67808DE48F0A}" srcId="{4E67F793-ABCA-4608-8C7A-FD75488B2ADD}" destId="{272412E8-145E-46EB-8076-53AE3C3C37D6}" srcOrd="4" destOrd="0" parTransId="{76F3DF22-958F-4034-A970-B2A231774235}" sibTransId="{6100C7BA-4CA7-49D0-859D-D457ADBF5E6B}"/>
    <dgm:cxn modelId="{E18E1B3E-6227-4905-925A-18569DCEE14C}" srcId="{272412E8-145E-46EB-8076-53AE3C3C37D6}" destId="{0D39F888-9CAE-48C2-BDF1-5E84D7384733}" srcOrd="0" destOrd="0" parTransId="{6A38ED49-B6EA-4D94-9B97-A8F994119614}" sibTransId="{84042E7D-7354-4425-B119-0594C6C6CCCB}"/>
    <dgm:cxn modelId="{0B67675D-EA87-4280-B0D2-AFD72AF89293}" srcId="{4E67F793-ABCA-4608-8C7A-FD75488B2ADD}" destId="{6601FDCC-0DB8-415B-9CA7-3E30D7AEC6E8}" srcOrd="6" destOrd="0" parTransId="{513E6D10-6325-4A94-BBD1-0EF7655480A7}" sibTransId="{21107BB8-62F8-4B76-B5B6-B4B5F474C806}"/>
    <dgm:cxn modelId="{1015F064-4383-48A5-944A-FFDA6933CFD2}" srcId="{50C91923-6BB0-4134-B792-A989431C41AB}" destId="{15AD28A7-9C9C-4955-9440-03BD0C65440D}" srcOrd="1" destOrd="0" parTransId="{9DC9E9C1-E94F-4DA4-B228-032071366211}" sibTransId="{F4C1544E-B5C4-490C-BE36-1A7CFAC3CB97}"/>
    <dgm:cxn modelId="{EFFD8845-BB08-486D-B9B4-70B75ACD690C}" type="presOf" srcId="{A616A5C1-A40A-4CAE-B7E0-5643454F95B6}" destId="{562BD0A9-1B11-49EA-ADCB-29D65A573BCC}" srcOrd="0" destOrd="1" presId="urn:diagrams.loki3.com/BracketList"/>
    <dgm:cxn modelId="{3C84E146-495E-42CD-89D0-F963206E1076}" type="presOf" srcId="{15AD28A7-9C9C-4955-9440-03BD0C65440D}" destId="{612B1DC9-738F-44C1-90AD-9E01F645AD4C}" srcOrd="0" destOrd="1" presId="urn:diagrams.loki3.com/BracketList"/>
    <dgm:cxn modelId="{2027434B-4DD7-49EF-88C7-3291A6065200}" srcId="{E61D14E7-1587-4A83-968F-406B6DE60334}" destId="{FF425718-3C73-4CDC-A01F-087EABD13A2C}" srcOrd="1" destOrd="0" parTransId="{B63980EB-4DBD-4F15-9528-2D74F8FAE630}" sibTransId="{A8D2FF6C-0508-4B43-9B5F-DF5912DE5580}"/>
    <dgm:cxn modelId="{9F02716C-3932-48F2-86C8-5EA4BD270FB1}" type="presOf" srcId="{D217C5FC-1A3D-42C3-A84D-9E8786D2F896}" destId="{612B1DC9-738F-44C1-90AD-9E01F645AD4C}" srcOrd="0" destOrd="0" presId="urn:diagrams.loki3.com/BracketList"/>
    <dgm:cxn modelId="{7809154F-5AAA-4EE2-B0A0-047CD61DE990}" type="presOf" srcId="{E61D14E7-1587-4A83-968F-406B6DE60334}" destId="{8C8FBF2B-D57A-4390-88FF-0AC0B6258BFE}" srcOrd="0" destOrd="0" presId="urn:diagrams.loki3.com/BracketList"/>
    <dgm:cxn modelId="{69FDA872-591B-46FF-8F87-2AE5575C8361}" type="presOf" srcId="{6601FDCC-0DB8-415B-9CA7-3E30D7AEC6E8}" destId="{7711CA28-B10F-49DA-879A-846323571768}" srcOrd="0" destOrd="0" presId="urn:diagrams.loki3.com/BracketList"/>
    <dgm:cxn modelId="{8B8FD754-9D59-4C58-AF55-709EC16FDF1D}" type="presOf" srcId="{8D9B8C44-F2EA-4767-B716-A1C4BD9FC894}" destId="{5CF93EF8-6D87-4C6F-A5DD-ADD1B0BE99FC}" srcOrd="0" destOrd="1" presId="urn:diagrams.loki3.com/BracketList"/>
    <dgm:cxn modelId="{7809EA7A-76C9-4BB3-8C41-D7E037097D77}" srcId="{6601FDCC-0DB8-415B-9CA7-3E30D7AEC6E8}" destId="{1AB658AB-86F4-4A58-BC3E-61B7C80CF145}" srcOrd="0" destOrd="0" parTransId="{78F4568F-082D-42DB-90BE-2C19F8F4C801}" sibTransId="{A3B4F2B3-0579-4B04-BC9D-12AC62AF32CA}"/>
    <dgm:cxn modelId="{9F2CD489-AEEE-4A16-82FD-0FBF6E6D474A}" type="presOf" srcId="{3923A935-B25F-4118-A01F-A0CC8A000692}" destId="{A0E83E5B-B1F7-469F-8C33-72F909736477}" srcOrd="0" destOrd="0" presId="urn:diagrams.loki3.com/BracketList"/>
    <dgm:cxn modelId="{CFAB9C8D-F2A8-4EAF-888A-3F1884E614AE}" type="presOf" srcId="{EAA44ACF-3E4C-474B-BA36-2478EDFE1DE9}" destId="{5CF93EF8-6D87-4C6F-A5DD-ADD1B0BE99FC}" srcOrd="0" destOrd="0" presId="urn:diagrams.loki3.com/BracketList"/>
    <dgm:cxn modelId="{A0EE6B8E-965E-4681-B7F6-F7638A316487}" srcId="{4E67F793-ABCA-4608-8C7A-FD75488B2ADD}" destId="{61B15749-682A-4FDB-BF1F-265867612BCE}" srcOrd="2" destOrd="0" parTransId="{D3D7584D-1E58-44DB-9F67-8A500DDEF7EC}" sibTransId="{93A521FF-CA0F-4C3C-AD65-B9BF879E3B78}"/>
    <dgm:cxn modelId="{846204A2-5FCA-4525-A93C-EDC93E3A1465}" srcId="{6601FDCC-0DB8-415B-9CA7-3E30D7AEC6E8}" destId="{A616A5C1-A40A-4CAE-B7E0-5643454F95B6}" srcOrd="1" destOrd="0" parTransId="{E4470381-DA4B-46DE-93FB-5C9844239E6B}" sibTransId="{78F56979-C974-4649-A63C-62CBAB73CBA2}"/>
    <dgm:cxn modelId="{9C6767AC-9165-4096-988F-750A4C70359D}" type="presOf" srcId="{706129E1-F286-4E33-9CB5-029CFD541CCA}" destId="{8A86959D-C6E1-4032-9146-0AC7475C013E}" srcOrd="0" destOrd="0" presId="urn:diagrams.loki3.com/BracketList"/>
    <dgm:cxn modelId="{74FCF2AC-1C59-4107-A789-39BB9B30B48F}" srcId="{4E67F793-ABCA-4608-8C7A-FD75488B2ADD}" destId="{6D2073D8-2BCB-4D73-9CF7-F727C44A76CF}" srcOrd="0" destOrd="0" parTransId="{326AE114-2049-4FE4-8EC3-4CE75DC486F6}" sibTransId="{A36522AA-48AF-4DE4-B97F-C64A3AD97138}"/>
    <dgm:cxn modelId="{4DF25DB0-4F64-47CD-A4DE-BAD139D975ED}" srcId="{6D2073D8-2BCB-4D73-9CF7-F727C44A76CF}" destId="{5460C81E-83BF-4C0E-8612-0B95DFBCC272}" srcOrd="1" destOrd="0" parTransId="{1180313B-1A3F-4065-B82F-2F51AB18B517}" sibTransId="{C7B09E93-1FF5-464F-968B-A4E42EABE709}"/>
    <dgm:cxn modelId="{1838D1B1-6F1E-4456-AB7E-74A0A08B5FF6}" type="presOf" srcId="{FF425718-3C73-4CDC-A01F-087EABD13A2C}" destId="{4A44CDF5-EB4A-4338-8E36-85F7BD823A28}" srcOrd="0" destOrd="1" presId="urn:diagrams.loki3.com/BracketList"/>
    <dgm:cxn modelId="{63EB18BE-1914-46D2-9D0A-64541455B1C7}" type="presOf" srcId="{272412E8-145E-46EB-8076-53AE3C3C37D6}" destId="{92AF829B-A3C5-433C-836C-0886E1E08ABD}" srcOrd="0" destOrd="0" presId="urn:diagrams.loki3.com/BracketList"/>
    <dgm:cxn modelId="{952673C0-9C49-450A-A1FE-F0AB44D0941B}" srcId="{706129E1-F286-4E33-9CB5-029CFD541CCA}" destId="{EAA44ACF-3E4C-474B-BA36-2478EDFE1DE9}" srcOrd="0" destOrd="0" parTransId="{DCB3749C-0A8B-4AB5-A8A4-EF20BA1C6988}" sibTransId="{5F9DEF3F-23CA-4839-A5B8-C74120B4A793}"/>
    <dgm:cxn modelId="{59A071CB-45CD-4676-B5D3-96FD66D856E7}" srcId="{4E67F793-ABCA-4608-8C7A-FD75488B2ADD}" destId="{50C91923-6BB0-4134-B792-A989431C41AB}" srcOrd="1" destOrd="0" parTransId="{37503393-26D4-41AE-8BF1-0187EC0BD355}" sibTransId="{7E598B77-4716-4C9D-81C9-E9AE37053E3E}"/>
    <dgm:cxn modelId="{11151BD3-53E4-4E50-81CE-13E00FBBBB86}" srcId="{61B15749-682A-4FDB-BF1F-265867612BCE}" destId="{3923A935-B25F-4118-A01F-A0CC8A000692}" srcOrd="0" destOrd="0" parTransId="{4A52D248-830A-4373-B1D7-1A9CAE1E4783}" sibTransId="{D93A40AC-BDC7-4AF3-8CDC-1FAF7F10A79B}"/>
    <dgm:cxn modelId="{7F0B7BD7-1CAD-48D5-BEAB-8378D5F66D22}" type="presOf" srcId="{D7B65E22-ED39-4B3C-90DE-0D4552316ED8}" destId="{84A8179C-FE1F-44B8-9CD6-8EB75B017D77}" srcOrd="0" destOrd="0" presId="urn:diagrams.loki3.com/BracketList"/>
    <dgm:cxn modelId="{CDF9C7D9-A459-4FEB-94CD-3DE244A2EA42}" type="presOf" srcId="{61B15749-682A-4FDB-BF1F-265867612BCE}" destId="{4E525C0A-D6CF-4E19-891B-A88C1861622B}" srcOrd="0" destOrd="0" presId="urn:diagrams.loki3.com/BracketList"/>
    <dgm:cxn modelId="{DCD8CBD9-888A-40F0-97CD-69638A1575EA}" srcId="{E61D14E7-1587-4A83-968F-406B6DE60334}" destId="{864F2D1F-0569-470B-A504-7231FEF9FA6A}" srcOrd="0" destOrd="0" parTransId="{D7D4A00C-0ECF-460F-9B67-D09EEA5479A6}" sibTransId="{6B07FCE2-6F67-452D-9E1E-D3BA0A049DDE}"/>
    <dgm:cxn modelId="{A3CD4EDB-BF4A-4F07-BC38-44F6E5124645}" srcId="{6D2073D8-2BCB-4D73-9CF7-F727C44A76CF}" destId="{D7B65E22-ED39-4B3C-90DE-0D4552316ED8}" srcOrd="0" destOrd="0" parTransId="{5240E1C6-60F9-4473-ACDF-0EFE4D2B14E8}" sibTransId="{68F89A24-F09A-438B-95D5-D92B9939C644}"/>
    <dgm:cxn modelId="{5F27F0E1-1928-4020-B30B-4E985756CBB7}" srcId="{4E67F793-ABCA-4608-8C7A-FD75488B2ADD}" destId="{706129E1-F286-4E33-9CB5-029CFD541CCA}" srcOrd="5" destOrd="0" parTransId="{D5D14667-2454-42A6-9A82-D89BA50A365D}" sibTransId="{D06E4E80-4A75-474F-AA15-9D0900DF0F41}"/>
    <dgm:cxn modelId="{A8F7B0E5-132B-4C80-8FC0-9108F52AC25D}" type="presOf" srcId="{5460C81E-83BF-4C0E-8612-0B95DFBCC272}" destId="{84A8179C-FE1F-44B8-9CD6-8EB75B017D77}" srcOrd="0" destOrd="1" presId="urn:diagrams.loki3.com/BracketList"/>
    <dgm:cxn modelId="{8AA977E8-4DAB-46D9-AF94-47ABF8E77F5E}" srcId="{50C91923-6BB0-4134-B792-A989431C41AB}" destId="{D217C5FC-1A3D-42C3-A84D-9E8786D2F896}" srcOrd="0" destOrd="0" parTransId="{88FEFE27-0327-4CA9-B314-FFDA696556A7}" sibTransId="{3A5572B7-96CB-450B-9EED-5318DB50394B}"/>
    <dgm:cxn modelId="{70B2A8F4-504A-4904-AA33-C25B398EC2C2}" type="presOf" srcId="{4E67F793-ABCA-4608-8C7A-FD75488B2ADD}" destId="{2E847A40-D068-45D6-8F37-D82E76D7C0A2}" srcOrd="0" destOrd="0" presId="urn:diagrams.loki3.com/BracketList"/>
    <dgm:cxn modelId="{2B2706FC-5CA8-4399-8BF3-31497FDF34E5}" type="presOf" srcId="{0D39F888-9CAE-48C2-BDF1-5E84D7384733}" destId="{C31DDCD4-3BF9-48C7-9C62-35ADC12C0319}" srcOrd="0" destOrd="0" presId="urn:diagrams.loki3.com/BracketList"/>
    <dgm:cxn modelId="{7BE112FF-DB79-4E81-B51A-EEFB6E137D2C}" type="presOf" srcId="{50C91923-6BB0-4134-B792-A989431C41AB}" destId="{C3A18F7A-2A06-4F67-92C8-3B253D45A06F}" srcOrd="0" destOrd="0" presId="urn:diagrams.loki3.com/BracketList"/>
    <dgm:cxn modelId="{4FC4A6FF-0DE1-4813-BF3E-4A7C8D4E5E32}" srcId="{706129E1-F286-4E33-9CB5-029CFD541CCA}" destId="{8D9B8C44-F2EA-4767-B716-A1C4BD9FC894}" srcOrd="1" destOrd="0" parTransId="{5240CBED-FD00-4C6B-9041-0D49B041B8E9}" sibTransId="{84B496AF-E410-4FF1-AF3C-084F9F3F32E3}"/>
    <dgm:cxn modelId="{D0071E97-765E-4A05-B327-3FA157AB650D}" type="presParOf" srcId="{2E847A40-D068-45D6-8F37-D82E76D7C0A2}" destId="{7FE2F83B-0117-4597-9FA5-69DD2426E154}" srcOrd="0" destOrd="0" presId="urn:diagrams.loki3.com/BracketList"/>
    <dgm:cxn modelId="{37696635-A243-4460-BBF6-06004F78F3A4}" type="presParOf" srcId="{7FE2F83B-0117-4597-9FA5-69DD2426E154}" destId="{ABE59D01-A069-46C4-9B1D-C297D3E0A2C6}" srcOrd="0" destOrd="0" presId="urn:diagrams.loki3.com/BracketList"/>
    <dgm:cxn modelId="{68D7C976-0717-42B4-8E83-5E9DDBEFEE42}" type="presParOf" srcId="{7FE2F83B-0117-4597-9FA5-69DD2426E154}" destId="{632482EF-47F8-4404-BFD1-D905403F0C8C}" srcOrd="1" destOrd="0" presId="urn:diagrams.loki3.com/BracketList"/>
    <dgm:cxn modelId="{720710CD-08BB-4AE4-B0C0-207B134813E2}" type="presParOf" srcId="{7FE2F83B-0117-4597-9FA5-69DD2426E154}" destId="{363EF29E-B27E-4AC2-9363-FA33E75945B1}" srcOrd="2" destOrd="0" presId="urn:diagrams.loki3.com/BracketList"/>
    <dgm:cxn modelId="{A3D6DCBB-490E-4135-99B3-8A7281467E0B}" type="presParOf" srcId="{7FE2F83B-0117-4597-9FA5-69DD2426E154}" destId="{84A8179C-FE1F-44B8-9CD6-8EB75B017D77}" srcOrd="3" destOrd="0" presId="urn:diagrams.loki3.com/BracketList"/>
    <dgm:cxn modelId="{66840E5C-FB99-4913-9C7C-F9D150A59B54}" type="presParOf" srcId="{2E847A40-D068-45D6-8F37-D82E76D7C0A2}" destId="{58AD89FB-AB97-4EC9-8F1B-EE9303E054CC}" srcOrd="1" destOrd="0" presId="urn:diagrams.loki3.com/BracketList"/>
    <dgm:cxn modelId="{69A7625D-819B-44CD-BC40-B810635F501B}" type="presParOf" srcId="{2E847A40-D068-45D6-8F37-D82E76D7C0A2}" destId="{DA27BEDB-7CAD-4FA2-B5F2-4CA2F598A368}" srcOrd="2" destOrd="0" presId="urn:diagrams.loki3.com/BracketList"/>
    <dgm:cxn modelId="{93E71BCA-9C1C-4DE4-AF83-A530101A9349}" type="presParOf" srcId="{DA27BEDB-7CAD-4FA2-B5F2-4CA2F598A368}" destId="{C3A18F7A-2A06-4F67-92C8-3B253D45A06F}" srcOrd="0" destOrd="0" presId="urn:diagrams.loki3.com/BracketList"/>
    <dgm:cxn modelId="{5D099164-924C-465F-9D6A-C5B3FFAB9D89}" type="presParOf" srcId="{DA27BEDB-7CAD-4FA2-B5F2-4CA2F598A368}" destId="{213F3E19-3D8A-4C90-9A69-083B92AE1468}" srcOrd="1" destOrd="0" presId="urn:diagrams.loki3.com/BracketList"/>
    <dgm:cxn modelId="{23DE1B49-D3D7-457C-A4BF-A6AF54E531E3}" type="presParOf" srcId="{DA27BEDB-7CAD-4FA2-B5F2-4CA2F598A368}" destId="{0BA0CB9A-AD6C-4A7F-92E1-B94EBD973476}" srcOrd="2" destOrd="0" presId="urn:diagrams.loki3.com/BracketList"/>
    <dgm:cxn modelId="{B97D1B83-A01B-41F9-B003-C4487536DE4F}" type="presParOf" srcId="{DA27BEDB-7CAD-4FA2-B5F2-4CA2F598A368}" destId="{612B1DC9-738F-44C1-90AD-9E01F645AD4C}" srcOrd="3" destOrd="0" presId="urn:diagrams.loki3.com/BracketList"/>
    <dgm:cxn modelId="{B2F96591-7C02-451B-A921-2AF4707003FE}" type="presParOf" srcId="{2E847A40-D068-45D6-8F37-D82E76D7C0A2}" destId="{BCDCF1A3-68AB-44E0-AD95-3AFBD88CF02E}" srcOrd="3" destOrd="0" presId="urn:diagrams.loki3.com/BracketList"/>
    <dgm:cxn modelId="{1E1C94EA-B1C4-4BC5-8DB3-2ACDE895847D}" type="presParOf" srcId="{2E847A40-D068-45D6-8F37-D82E76D7C0A2}" destId="{BC59B3A7-B33A-4217-BDC9-7113116BA6E2}" srcOrd="4" destOrd="0" presId="urn:diagrams.loki3.com/BracketList"/>
    <dgm:cxn modelId="{556D351B-B5D0-42B7-90A9-AF6633A7358D}" type="presParOf" srcId="{BC59B3A7-B33A-4217-BDC9-7113116BA6E2}" destId="{4E525C0A-D6CF-4E19-891B-A88C1861622B}" srcOrd="0" destOrd="0" presId="urn:diagrams.loki3.com/BracketList"/>
    <dgm:cxn modelId="{011164AE-B9D9-4336-8422-F3E9A44BA069}" type="presParOf" srcId="{BC59B3A7-B33A-4217-BDC9-7113116BA6E2}" destId="{30E82EB2-54B4-4731-A89B-90D7A74BA37F}" srcOrd="1" destOrd="0" presId="urn:diagrams.loki3.com/BracketList"/>
    <dgm:cxn modelId="{0834F207-EFDC-4EFA-AE4B-5255EBDDDA9A}" type="presParOf" srcId="{BC59B3A7-B33A-4217-BDC9-7113116BA6E2}" destId="{9D2B59DA-56F5-4188-A925-4919E28160AC}" srcOrd="2" destOrd="0" presId="urn:diagrams.loki3.com/BracketList"/>
    <dgm:cxn modelId="{15CBFBA8-194F-4C08-BD9F-2642DE46278E}" type="presParOf" srcId="{BC59B3A7-B33A-4217-BDC9-7113116BA6E2}" destId="{A0E83E5B-B1F7-469F-8C33-72F909736477}" srcOrd="3" destOrd="0" presId="urn:diagrams.loki3.com/BracketList"/>
    <dgm:cxn modelId="{6008496D-AD3C-4B30-91FB-66B25417B2CC}" type="presParOf" srcId="{2E847A40-D068-45D6-8F37-D82E76D7C0A2}" destId="{C3DF4695-17A0-4EA1-8F3D-F36C5991C793}" srcOrd="5" destOrd="0" presId="urn:diagrams.loki3.com/BracketList"/>
    <dgm:cxn modelId="{8BD8C012-60EC-49C0-B99E-45B53D46375A}" type="presParOf" srcId="{2E847A40-D068-45D6-8F37-D82E76D7C0A2}" destId="{8CC7794A-5EFB-4295-9F77-3FC9435124DF}" srcOrd="6" destOrd="0" presId="urn:diagrams.loki3.com/BracketList"/>
    <dgm:cxn modelId="{E0E3075C-2B64-493D-91D5-2F766789448D}" type="presParOf" srcId="{8CC7794A-5EFB-4295-9F77-3FC9435124DF}" destId="{8C8FBF2B-D57A-4390-88FF-0AC0B6258BFE}" srcOrd="0" destOrd="0" presId="urn:diagrams.loki3.com/BracketList"/>
    <dgm:cxn modelId="{65F367F8-EA94-4DE7-8893-74D855FA71B1}" type="presParOf" srcId="{8CC7794A-5EFB-4295-9F77-3FC9435124DF}" destId="{9537EFE7-14CF-459A-ABED-360471B71ECC}" srcOrd="1" destOrd="0" presId="urn:diagrams.loki3.com/BracketList"/>
    <dgm:cxn modelId="{5DE951C0-18FC-4ADE-B367-0C11219CA147}" type="presParOf" srcId="{8CC7794A-5EFB-4295-9F77-3FC9435124DF}" destId="{D852EE25-0220-453D-8F5F-83DA3C78207F}" srcOrd="2" destOrd="0" presId="urn:diagrams.loki3.com/BracketList"/>
    <dgm:cxn modelId="{4D0AE7A2-FCE6-45F0-9903-3F9C67A14C60}" type="presParOf" srcId="{8CC7794A-5EFB-4295-9F77-3FC9435124DF}" destId="{4A44CDF5-EB4A-4338-8E36-85F7BD823A28}" srcOrd="3" destOrd="0" presId="urn:diagrams.loki3.com/BracketList"/>
    <dgm:cxn modelId="{0AF4FE0A-C34E-4EC3-92FE-65357E6FAF1C}" type="presParOf" srcId="{2E847A40-D068-45D6-8F37-D82E76D7C0A2}" destId="{C69884A9-7FB1-49CC-8834-3397A4469C07}" srcOrd="7" destOrd="0" presId="urn:diagrams.loki3.com/BracketList"/>
    <dgm:cxn modelId="{83A96CE4-7F22-4B7D-B0B0-B864CEF23D2F}" type="presParOf" srcId="{2E847A40-D068-45D6-8F37-D82E76D7C0A2}" destId="{D6E504C2-49EA-4A66-8857-9DC44ACA4637}" srcOrd="8" destOrd="0" presId="urn:diagrams.loki3.com/BracketList"/>
    <dgm:cxn modelId="{ACB50CDE-9DA4-41A0-BAFD-CA748DEAB96D}" type="presParOf" srcId="{D6E504C2-49EA-4A66-8857-9DC44ACA4637}" destId="{92AF829B-A3C5-433C-836C-0886E1E08ABD}" srcOrd="0" destOrd="0" presId="urn:diagrams.loki3.com/BracketList"/>
    <dgm:cxn modelId="{E9652FCB-0FAF-4B12-B84E-CE7733DFCAF9}" type="presParOf" srcId="{D6E504C2-49EA-4A66-8857-9DC44ACA4637}" destId="{B6E55935-9C2F-4C15-A8B8-84A9C0364034}" srcOrd="1" destOrd="0" presId="urn:diagrams.loki3.com/BracketList"/>
    <dgm:cxn modelId="{4CC21022-69DE-4DDF-B84B-9621195DA12E}" type="presParOf" srcId="{D6E504C2-49EA-4A66-8857-9DC44ACA4637}" destId="{D1FC900A-AB16-4101-9368-0CEE14684F03}" srcOrd="2" destOrd="0" presId="urn:diagrams.loki3.com/BracketList"/>
    <dgm:cxn modelId="{96D2A564-68A0-4659-996C-8457E4E9BA4E}" type="presParOf" srcId="{D6E504C2-49EA-4A66-8857-9DC44ACA4637}" destId="{C31DDCD4-3BF9-48C7-9C62-35ADC12C0319}" srcOrd="3" destOrd="0" presId="urn:diagrams.loki3.com/BracketList"/>
    <dgm:cxn modelId="{061718D7-35A1-45B2-957A-1C72BCAE788B}" type="presParOf" srcId="{2E847A40-D068-45D6-8F37-D82E76D7C0A2}" destId="{C0614DA9-185B-4467-8635-85162F79EA31}" srcOrd="9" destOrd="0" presId="urn:diagrams.loki3.com/BracketList"/>
    <dgm:cxn modelId="{0E711225-483E-4B7A-85F8-AC527B59B880}" type="presParOf" srcId="{2E847A40-D068-45D6-8F37-D82E76D7C0A2}" destId="{DD22CDB0-94F8-4403-8723-EBBB61649B1C}" srcOrd="10" destOrd="0" presId="urn:diagrams.loki3.com/BracketList"/>
    <dgm:cxn modelId="{2B6DA346-D89A-43D9-8628-4B7F837EE851}" type="presParOf" srcId="{DD22CDB0-94F8-4403-8723-EBBB61649B1C}" destId="{8A86959D-C6E1-4032-9146-0AC7475C013E}" srcOrd="0" destOrd="0" presId="urn:diagrams.loki3.com/BracketList"/>
    <dgm:cxn modelId="{3ED93E5A-A76A-4233-B682-F6BF8B042DA9}" type="presParOf" srcId="{DD22CDB0-94F8-4403-8723-EBBB61649B1C}" destId="{4DBA45BB-271D-445A-BE86-47536CD7D2F4}" srcOrd="1" destOrd="0" presId="urn:diagrams.loki3.com/BracketList"/>
    <dgm:cxn modelId="{84CA8B71-3448-419F-AD4D-B7A0B58F7C0C}" type="presParOf" srcId="{DD22CDB0-94F8-4403-8723-EBBB61649B1C}" destId="{E44DC719-0E15-4145-A90F-1AEFBDA9C00A}" srcOrd="2" destOrd="0" presId="urn:diagrams.loki3.com/BracketList"/>
    <dgm:cxn modelId="{F4BBFBAE-7069-44B6-A584-40AE630E0631}" type="presParOf" srcId="{DD22CDB0-94F8-4403-8723-EBBB61649B1C}" destId="{5CF93EF8-6D87-4C6F-A5DD-ADD1B0BE99FC}" srcOrd="3" destOrd="0" presId="urn:diagrams.loki3.com/BracketList"/>
    <dgm:cxn modelId="{5EF1A51E-C31A-41BD-AFD5-E7773493C38E}" type="presParOf" srcId="{2E847A40-D068-45D6-8F37-D82E76D7C0A2}" destId="{79940803-0B32-469B-9C79-F6C7BCB7B7A2}" srcOrd="11" destOrd="0" presId="urn:diagrams.loki3.com/BracketList"/>
    <dgm:cxn modelId="{730FCEC9-B67C-4EA1-9AF6-855DA6D6BB37}" type="presParOf" srcId="{2E847A40-D068-45D6-8F37-D82E76D7C0A2}" destId="{650EE02F-7DDD-4558-8447-7EF4C6DA9019}" srcOrd="12" destOrd="0" presId="urn:diagrams.loki3.com/BracketList"/>
    <dgm:cxn modelId="{12EBAF36-E99D-4A8D-8402-ADE0F52D3F17}" type="presParOf" srcId="{650EE02F-7DDD-4558-8447-7EF4C6DA9019}" destId="{7711CA28-B10F-49DA-879A-846323571768}" srcOrd="0" destOrd="0" presId="urn:diagrams.loki3.com/BracketList"/>
    <dgm:cxn modelId="{EB5071CF-4B5D-4385-953E-9CA108F59BC7}" type="presParOf" srcId="{650EE02F-7DDD-4558-8447-7EF4C6DA9019}" destId="{1875AD77-8998-415C-B299-C15DE21DD6B9}" srcOrd="1" destOrd="0" presId="urn:diagrams.loki3.com/BracketList"/>
    <dgm:cxn modelId="{1869A92A-6DE0-41DB-A544-596487BEC6B2}" type="presParOf" srcId="{650EE02F-7DDD-4558-8447-7EF4C6DA9019}" destId="{90CE858E-F203-4C29-9431-44CF83F43758}" srcOrd="2" destOrd="0" presId="urn:diagrams.loki3.com/BracketList"/>
    <dgm:cxn modelId="{72DEAC66-CA05-440D-9AB6-EEDD42220412}" type="presParOf" srcId="{650EE02F-7DDD-4558-8447-7EF4C6DA9019}" destId="{562BD0A9-1B11-49EA-ADCB-29D65A573BCC}"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72832-F917-49EC-B3BD-58EF0A4A4D9E}">
      <dsp:nvSpPr>
        <dsp:cNvPr id="0" name=""/>
        <dsp:cNvSpPr/>
      </dsp:nvSpPr>
      <dsp:spPr>
        <a:xfrm>
          <a:off x="-5526464" y="-846116"/>
          <a:ext cx="6580117" cy="6580117"/>
        </a:xfrm>
        <a:prstGeom prst="blockArc">
          <a:avLst>
            <a:gd name="adj1" fmla="val 18900000"/>
            <a:gd name="adj2" fmla="val 2700000"/>
            <a:gd name="adj3" fmla="val 32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70D0BC-0A8D-4E0F-93AC-07E4A4CE5ACA}">
      <dsp:nvSpPr>
        <dsp:cNvPr id="0" name=""/>
        <dsp:cNvSpPr/>
      </dsp:nvSpPr>
      <dsp:spPr>
        <a:xfrm>
          <a:off x="551584" y="375780"/>
          <a:ext cx="9895816" cy="751952"/>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dsp:spPr>
      <dsp:style>
        <a:lnRef idx="0">
          <a:schemeClr val="accent3"/>
        </a:lnRef>
        <a:fillRef idx="3">
          <a:schemeClr val="accent3"/>
        </a:fillRef>
        <a:effectRef idx="3">
          <a:schemeClr val="accent3"/>
        </a:effectRef>
        <a:fontRef idx="minor">
          <a:schemeClr val="lt1"/>
        </a:fontRef>
      </dsp:style>
      <dsp:txBody>
        <a:bodyPr spcFirstLastPara="0" vert="horz" wrap="square" lIns="59686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Working-age population, Labour force, Unemployment level of males, females &amp; overall, Part-time &amp; full-time employment numbers</a:t>
          </a:r>
        </a:p>
      </dsp:txBody>
      <dsp:txXfrm>
        <a:off x="551584" y="375780"/>
        <a:ext cx="9895816" cy="751952"/>
      </dsp:txXfrm>
    </dsp:sp>
    <dsp:sp modelId="{EA3F4053-4774-4FFE-BAF8-10CA4C8D14F0}">
      <dsp:nvSpPr>
        <dsp:cNvPr id="0" name=""/>
        <dsp:cNvSpPr/>
      </dsp:nvSpPr>
      <dsp:spPr>
        <a:xfrm>
          <a:off x="81614" y="281786"/>
          <a:ext cx="939940" cy="939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BD511A-EDEA-4D8A-B5BC-D2E2D4D3A721}">
      <dsp:nvSpPr>
        <dsp:cNvPr id="0" name=""/>
        <dsp:cNvSpPr/>
      </dsp:nvSpPr>
      <dsp:spPr>
        <a:xfrm>
          <a:off x="982696" y="1503904"/>
          <a:ext cx="9464704" cy="751952"/>
        </a:xfrm>
        <a:prstGeom prst="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dsp:spPr>
      <dsp:style>
        <a:lnRef idx="0">
          <a:schemeClr val="accent4"/>
        </a:lnRef>
        <a:fillRef idx="3">
          <a:schemeClr val="accent4"/>
        </a:fillRef>
        <a:effectRef idx="3">
          <a:schemeClr val="accent4"/>
        </a:effectRef>
        <a:fontRef idx="minor">
          <a:schemeClr val="lt1"/>
        </a:fontRef>
      </dsp:style>
      <dsp:txBody>
        <a:bodyPr spcFirstLastPara="0" vert="horz" wrap="square" lIns="59686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Employment rates, Inactivity rates/Labour Force Participation rates</a:t>
          </a:r>
        </a:p>
      </dsp:txBody>
      <dsp:txXfrm>
        <a:off x="982696" y="1503904"/>
        <a:ext cx="9464704" cy="751952"/>
      </dsp:txXfrm>
    </dsp:sp>
    <dsp:sp modelId="{28DAE244-D805-4FC8-8B98-7EDA203063FE}">
      <dsp:nvSpPr>
        <dsp:cNvPr id="0" name=""/>
        <dsp:cNvSpPr/>
      </dsp:nvSpPr>
      <dsp:spPr>
        <a:xfrm>
          <a:off x="512726" y="1409910"/>
          <a:ext cx="939940" cy="939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9B84F7-0D40-4FEF-97F6-3F5613B13467}">
      <dsp:nvSpPr>
        <dsp:cNvPr id="0" name=""/>
        <dsp:cNvSpPr/>
      </dsp:nvSpPr>
      <dsp:spPr>
        <a:xfrm>
          <a:off x="982696" y="2632028"/>
          <a:ext cx="9464704" cy="751952"/>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a:bevelT/>
        </a:sp3d>
      </dsp:spPr>
      <dsp:style>
        <a:lnRef idx="0">
          <a:schemeClr val="accent6"/>
        </a:lnRef>
        <a:fillRef idx="3">
          <a:schemeClr val="accent6"/>
        </a:fillRef>
        <a:effectRef idx="3">
          <a:schemeClr val="accent6"/>
        </a:effectRef>
        <a:fontRef idx="minor">
          <a:schemeClr val="lt1"/>
        </a:fontRef>
      </dsp:style>
      <dsp:txBody>
        <a:bodyPr spcFirstLastPara="0" vert="horz" wrap="square" lIns="59686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Consumer Price Index (CPI)/ Producer Price Index (PPI)/ Gross Domestic Product (GDP)/ Monthly Inflation rates of any of these factors etc.</a:t>
          </a:r>
        </a:p>
      </dsp:txBody>
      <dsp:txXfrm>
        <a:off x="982696" y="2632028"/>
        <a:ext cx="9464704" cy="751952"/>
      </dsp:txXfrm>
    </dsp:sp>
    <dsp:sp modelId="{EB3FC227-4FA6-4DA0-ACFC-4E25A748CC41}">
      <dsp:nvSpPr>
        <dsp:cNvPr id="0" name=""/>
        <dsp:cNvSpPr/>
      </dsp:nvSpPr>
      <dsp:spPr>
        <a:xfrm>
          <a:off x="512726" y="2538034"/>
          <a:ext cx="939940" cy="939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F70739-D919-43D5-8ED3-4C20BEF40CF1}">
      <dsp:nvSpPr>
        <dsp:cNvPr id="0" name=""/>
        <dsp:cNvSpPr/>
      </dsp:nvSpPr>
      <dsp:spPr>
        <a:xfrm>
          <a:off x="551584" y="3760152"/>
          <a:ext cx="9895816" cy="75195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a:schemeClr val="lt1"/>
        </a:fontRef>
      </dsp:style>
      <dsp:txBody>
        <a:bodyPr spcFirstLastPara="0" vert="horz" wrap="square" lIns="59686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Average working hours, Wages of labourers, Total new job vacancies, Monthly </a:t>
          </a:r>
          <a:r>
            <a:rPr lang="en-US" sz="2000" kern="1200" dirty="0" err="1"/>
            <a:t>labour</a:t>
          </a:r>
          <a:r>
            <a:rPr lang="en-US" sz="2000" kern="1200" dirty="0"/>
            <a:t> costs, energy costs, other derived variables etc.</a:t>
          </a:r>
        </a:p>
      </dsp:txBody>
      <dsp:txXfrm>
        <a:off x="551584" y="3760152"/>
        <a:ext cx="9895816" cy="751952"/>
      </dsp:txXfrm>
    </dsp:sp>
    <dsp:sp modelId="{F9C49854-E464-40E1-A447-A62B3D98EC97}">
      <dsp:nvSpPr>
        <dsp:cNvPr id="0" name=""/>
        <dsp:cNvSpPr/>
      </dsp:nvSpPr>
      <dsp:spPr>
        <a:xfrm>
          <a:off x="81614" y="3666158"/>
          <a:ext cx="939940" cy="939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59D01-A069-46C4-9B1D-C297D3E0A2C6}">
      <dsp:nvSpPr>
        <dsp:cNvPr id="0" name=""/>
        <dsp:cNvSpPr/>
      </dsp:nvSpPr>
      <dsp:spPr>
        <a:xfrm>
          <a:off x="0" y="245921"/>
          <a:ext cx="3073984"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Canada</a:t>
          </a:r>
        </a:p>
      </dsp:txBody>
      <dsp:txXfrm>
        <a:off x="0" y="245921"/>
        <a:ext cx="3073984" cy="316800"/>
      </dsp:txXfrm>
    </dsp:sp>
    <dsp:sp modelId="{632482EF-47F8-4404-BFD1-D905403F0C8C}">
      <dsp:nvSpPr>
        <dsp:cNvPr id="0" name=""/>
        <dsp:cNvSpPr/>
      </dsp:nvSpPr>
      <dsp:spPr>
        <a:xfrm>
          <a:off x="3073984" y="97421"/>
          <a:ext cx="614796"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A8179C-FE1F-44B8-9CD6-8EB75B017D77}">
      <dsp:nvSpPr>
        <dsp:cNvPr id="0" name=""/>
        <dsp:cNvSpPr/>
      </dsp:nvSpPr>
      <dsp:spPr>
        <a:xfrm>
          <a:off x="3934699" y="97421"/>
          <a:ext cx="8361236"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1976 Jan – 2023 Mar</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Regression with ARIMA(1,1,2) or ARIMAX(1,1,2)</a:t>
          </a:r>
        </a:p>
      </dsp:txBody>
      <dsp:txXfrm>
        <a:off x="3934699" y="97421"/>
        <a:ext cx="8361236" cy="613800"/>
      </dsp:txXfrm>
    </dsp:sp>
    <dsp:sp modelId="{C3A18F7A-2A06-4F67-92C8-3B253D45A06F}">
      <dsp:nvSpPr>
        <dsp:cNvPr id="0" name=""/>
        <dsp:cNvSpPr/>
      </dsp:nvSpPr>
      <dsp:spPr>
        <a:xfrm>
          <a:off x="0" y="917321"/>
          <a:ext cx="3076989"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France</a:t>
          </a:r>
        </a:p>
      </dsp:txBody>
      <dsp:txXfrm>
        <a:off x="0" y="917321"/>
        <a:ext cx="3076989" cy="316800"/>
      </dsp:txXfrm>
    </dsp:sp>
    <dsp:sp modelId="{213F3E19-3D8A-4C90-9A69-083B92AE1468}">
      <dsp:nvSpPr>
        <dsp:cNvPr id="0" name=""/>
        <dsp:cNvSpPr/>
      </dsp:nvSpPr>
      <dsp:spPr>
        <a:xfrm>
          <a:off x="3076988" y="768821"/>
          <a:ext cx="615397"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2B1DC9-738F-44C1-90AD-9E01F645AD4C}">
      <dsp:nvSpPr>
        <dsp:cNvPr id="0" name=""/>
        <dsp:cNvSpPr/>
      </dsp:nvSpPr>
      <dsp:spPr>
        <a:xfrm>
          <a:off x="3938545" y="768821"/>
          <a:ext cx="8369410"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1989 Jan – 2023 Feb</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ARIMA(1,1,1)</a:t>
          </a:r>
        </a:p>
      </dsp:txBody>
      <dsp:txXfrm>
        <a:off x="3938545" y="768821"/>
        <a:ext cx="8369410" cy="613800"/>
      </dsp:txXfrm>
    </dsp:sp>
    <dsp:sp modelId="{4E525C0A-D6CF-4E19-891B-A88C1861622B}">
      <dsp:nvSpPr>
        <dsp:cNvPr id="0" name=""/>
        <dsp:cNvSpPr/>
      </dsp:nvSpPr>
      <dsp:spPr>
        <a:xfrm>
          <a:off x="0" y="1588722"/>
          <a:ext cx="3076989"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Germany</a:t>
          </a:r>
        </a:p>
      </dsp:txBody>
      <dsp:txXfrm>
        <a:off x="0" y="1588722"/>
        <a:ext cx="3076989" cy="316800"/>
      </dsp:txXfrm>
    </dsp:sp>
    <dsp:sp modelId="{30E82EB2-54B4-4731-A89B-90D7A74BA37F}">
      <dsp:nvSpPr>
        <dsp:cNvPr id="0" name=""/>
        <dsp:cNvSpPr/>
      </dsp:nvSpPr>
      <dsp:spPr>
        <a:xfrm>
          <a:off x="3076988" y="1440221"/>
          <a:ext cx="615397"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83E5B-B1F7-469F-8C33-72F909736477}">
      <dsp:nvSpPr>
        <dsp:cNvPr id="0" name=""/>
        <dsp:cNvSpPr/>
      </dsp:nvSpPr>
      <dsp:spPr>
        <a:xfrm>
          <a:off x="3938545" y="1440221"/>
          <a:ext cx="8369410"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1991 Jan – 2023 Mar</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ARIMA(1,2,2) </a:t>
          </a:r>
        </a:p>
      </dsp:txBody>
      <dsp:txXfrm>
        <a:off x="3938545" y="1440221"/>
        <a:ext cx="8369410" cy="613800"/>
      </dsp:txXfrm>
    </dsp:sp>
    <dsp:sp modelId="{8C8FBF2B-D57A-4390-88FF-0AC0B6258BFE}">
      <dsp:nvSpPr>
        <dsp:cNvPr id="0" name=""/>
        <dsp:cNvSpPr/>
      </dsp:nvSpPr>
      <dsp:spPr>
        <a:xfrm>
          <a:off x="0" y="2260122"/>
          <a:ext cx="3073984"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Italy</a:t>
          </a:r>
        </a:p>
      </dsp:txBody>
      <dsp:txXfrm>
        <a:off x="0" y="2260122"/>
        <a:ext cx="3073984" cy="316800"/>
      </dsp:txXfrm>
    </dsp:sp>
    <dsp:sp modelId="{9537EFE7-14CF-459A-ABED-360471B71ECC}">
      <dsp:nvSpPr>
        <dsp:cNvPr id="0" name=""/>
        <dsp:cNvSpPr/>
      </dsp:nvSpPr>
      <dsp:spPr>
        <a:xfrm>
          <a:off x="3073984" y="2111622"/>
          <a:ext cx="614796"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44CDF5-EB4A-4338-8E36-85F7BD823A28}">
      <dsp:nvSpPr>
        <dsp:cNvPr id="0" name=""/>
        <dsp:cNvSpPr/>
      </dsp:nvSpPr>
      <dsp:spPr>
        <a:xfrm>
          <a:off x="3934699" y="2111622"/>
          <a:ext cx="8361236"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2004 Jan – 2023 Mar</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Regression with ARIMA(0,2,1) or ARIMAX(0,2,1)</a:t>
          </a:r>
        </a:p>
      </dsp:txBody>
      <dsp:txXfrm>
        <a:off x="3934699" y="2111622"/>
        <a:ext cx="8361236" cy="613800"/>
      </dsp:txXfrm>
    </dsp:sp>
    <dsp:sp modelId="{92AF829B-A3C5-433C-836C-0886E1E08ABD}">
      <dsp:nvSpPr>
        <dsp:cNvPr id="0" name=""/>
        <dsp:cNvSpPr/>
      </dsp:nvSpPr>
      <dsp:spPr>
        <a:xfrm>
          <a:off x="0" y="2931522"/>
          <a:ext cx="3076989"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Japan</a:t>
          </a:r>
        </a:p>
      </dsp:txBody>
      <dsp:txXfrm>
        <a:off x="0" y="2931522"/>
        <a:ext cx="3076989" cy="316800"/>
      </dsp:txXfrm>
    </dsp:sp>
    <dsp:sp modelId="{B6E55935-9C2F-4C15-A8B8-84A9C0364034}">
      <dsp:nvSpPr>
        <dsp:cNvPr id="0" name=""/>
        <dsp:cNvSpPr/>
      </dsp:nvSpPr>
      <dsp:spPr>
        <a:xfrm>
          <a:off x="3076988" y="2783022"/>
          <a:ext cx="615397"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1DDCD4-3BF9-48C7-9C62-35ADC12C0319}">
      <dsp:nvSpPr>
        <dsp:cNvPr id="0" name=""/>
        <dsp:cNvSpPr/>
      </dsp:nvSpPr>
      <dsp:spPr>
        <a:xfrm>
          <a:off x="3938545" y="2783022"/>
          <a:ext cx="8369410"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1976 Jan – 2023 Mar</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ARIMA(2,1,1)</a:t>
          </a:r>
        </a:p>
      </dsp:txBody>
      <dsp:txXfrm>
        <a:off x="3938545" y="2783022"/>
        <a:ext cx="8369410" cy="613800"/>
      </dsp:txXfrm>
    </dsp:sp>
    <dsp:sp modelId="{8A86959D-C6E1-4032-9146-0AC7475C013E}">
      <dsp:nvSpPr>
        <dsp:cNvPr id="0" name=""/>
        <dsp:cNvSpPr/>
      </dsp:nvSpPr>
      <dsp:spPr>
        <a:xfrm>
          <a:off x="0" y="3602922"/>
          <a:ext cx="3073984"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UK</a:t>
          </a:r>
        </a:p>
      </dsp:txBody>
      <dsp:txXfrm>
        <a:off x="0" y="3602922"/>
        <a:ext cx="3073984" cy="316800"/>
      </dsp:txXfrm>
    </dsp:sp>
    <dsp:sp modelId="{4DBA45BB-271D-445A-BE86-47536CD7D2F4}">
      <dsp:nvSpPr>
        <dsp:cNvPr id="0" name=""/>
        <dsp:cNvSpPr/>
      </dsp:nvSpPr>
      <dsp:spPr>
        <a:xfrm>
          <a:off x="3073984" y="3454422"/>
          <a:ext cx="614796"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F93EF8-6D87-4C6F-A5DD-ADD1B0BE99FC}">
      <dsp:nvSpPr>
        <dsp:cNvPr id="0" name=""/>
        <dsp:cNvSpPr/>
      </dsp:nvSpPr>
      <dsp:spPr>
        <a:xfrm>
          <a:off x="3934699" y="3454422"/>
          <a:ext cx="8361236"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1997 Jan – 2023 Feb</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Regression with ARIMA(1,1,1) or ARIMAX(1,1,1)</a:t>
          </a:r>
        </a:p>
      </dsp:txBody>
      <dsp:txXfrm>
        <a:off x="3934699" y="3454422"/>
        <a:ext cx="8361236" cy="613800"/>
      </dsp:txXfrm>
    </dsp:sp>
    <dsp:sp modelId="{7711CA28-B10F-49DA-879A-846323571768}">
      <dsp:nvSpPr>
        <dsp:cNvPr id="0" name=""/>
        <dsp:cNvSpPr/>
      </dsp:nvSpPr>
      <dsp:spPr>
        <a:xfrm>
          <a:off x="0" y="4274322"/>
          <a:ext cx="3073984" cy="31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kern="1200" dirty="0"/>
            <a:t>USA</a:t>
          </a:r>
        </a:p>
      </dsp:txBody>
      <dsp:txXfrm>
        <a:off x="0" y="4274322"/>
        <a:ext cx="3073984" cy="316800"/>
      </dsp:txXfrm>
    </dsp:sp>
    <dsp:sp modelId="{1875AD77-8998-415C-B299-C15DE21DD6B9}">
      <dsp:nvSpPr>
        <dsp:cNvPr id="0" name=""/>
        <dsp:cNvSpPr/>
      </dsp:nvSpPr>
      <dsp:spPr>
        <a:xfrm>
          <a:off x="3073984" y="4125822"/>
          <a:ext cx="614796" cy="613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2BD0A9-1B11-49EA-ADCB-29D65A573BCC}">
      <dsp:nvSpPr>
        <dsp:cNvPr id="0" name=""/>
        <dsp:cNvSpPr/>
      </dsp:nvSpPr>
      <dsp:spPr>
        <a:xfrm>
          <a:off x="3934699" y="4125822"/>
          <a:ext cx="8361236" cy="613800"/>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Time Frame </a:t>
          </a:r>
          <a:r>
            <a:rPr lang="en-US" sz="1600" kern="1200" dirty="0"/>
            <a:t>–&gt; 1977 Jan – 2023 Mar</a:t>
          </a:r>
        </a:p>
        <a:p>
          <a:pPr marL="171450" lvl="1" indent="-171450" algn="l" defTabSz="711200">
            <a:lnSpc>
              <a:spcPct val="90000"/>
            </a:lnSpc>
            <a:spcBef>
              <a:spcPct val="0"/>
            </a:spcBef>
            <a:spcAft>
              <a:spcPct val="15000"/>
            </a:spcAft>
            <a:buChar char="•"/>
          </a:pPr>
          <a:r>
            <a:rPr lang="en-US" sz="1600" b="1" kern="1200" dirty="0"/>
            <a:t>Final model </a:t>
          </a:r>
          <a:r>
            <a:rPr lang="en-US" sz="1600" kern="1200" dirty="0"/>
            <a:t>–&gt; Regression with ARIMA(1,1,2) or ARIMAX(1,1,2)</a:t>
          </a:r>
        </a:p>
      </dsp:txBody>
      <dsp:txXfrm>
        <a:off x="3934699" y="4125822"/>
        <a:ext cx="8361236" cy="6138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7/26/2023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PhYq704ffd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339085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https://unsplash.com/photos/PhYq704ffdA</a:t>
            </a:r>
            <a:endParaRPr lang="en-US" dirty="0"/>
          </a:p>
        </p:txBody>
      </p:sp>
      <p:sp>
        <p:nvSpPr>
          <p:cNvPr id="4" name="Slide Number Placeholder 3"/>
          <p:cNvSpPr>
            <a:spLocks noGrp="1"/>
          </p:cNvSpPr>
          <p:nvPr>
            <p:ph type="sldNum" sz="quarter" idx="5"/>
          </p:nvPr>
        </p:nvSpPr>
        <p:spPr/>
        <p:txBody>
          <a:bodyPr/>
          <a:lstStyle/>
          <a:p>
            <a:fld id="{CA21C571-8725-45A4-9FBF-22E722F638F9}" type="slidenum">
              <a:rPr lang="en-US" smtClean="0"/>
              <a:t>13</a:t>
            </a:fld>
            <a:endParaRPr lang="en-US" dirty="0"/>
          </a:p>
        </p:txBody>
      </p:sp>
    </p:spTree>
    <p:extLst>
      <p:ext uri="{BB962C8B-B14F-4D97-AF65-F5344CB8AC3E}">
        <p14:creationId xmlns:p14="http://schemas.microsoft.com/office/powerpoint/2010/main" val="63929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C816C1-6582-4CB3-B8D7-6611D1F527FF}"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237487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7/26/2023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 id="2147483691" r:id="rId14"/>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www.e-stat.go.jp/en/stat-search/files?stat_infid=000040046676" TargetMode="External"/><Relationship Id="rId7" Type="http://schemas.openxmlformats.org/officeDocument/2006/relationships/hyperlink" Target="https://apc01.safelinks.protection.outlook.com/?url=http%3A%2F%2Fwww.statista.com%2F&amp;data=05%7C01%7CTathagata.Bardhan%40exlservice.com%7C87a7c954ce864e31d16e08db828b66cd%7Cdafe49bc5ac3431097b43e44a28cbf18%7C0%7C0%7C638247307535630850%7CUnknown%7CTWFpbGZsb3d8eyJWIjoiMC4wLjAwMDAiLCJQIjoiV2luMzIiLCJBTiI6Ik1haWwiLCJXVCI6Mn0%3D%7C3000%7C%7C%7C&amp;sdata=1%2BAo06hcgD2sBdVkdGEAHs%2FhXiIzoZ44fuBHUoP7AEY%3D&amp;reserved=0" TargetMode="External"/><Relationship Id="rId2" Type="http://schemas.openxmlformats.org/officeDocument/2006/relationships/hyperlink" Target="https://data.oecd.org/unemp/unemployment-rate.htm" TargetMode="External"/><Relationship Id="rId1" Type="http://schemas.openxmlformats.org/officeDocument/2006/relationships/slideLayout" Target="../slideLayouts/slideLayout4.xml"/><Relationship Id="rId6" Type="http://schemas.openxmlformats.org/officeDocument/2006/relationships/hyperlink" Target="http://www.istat.it/" TargetMode="External"/><Relationship Id="rId5" Type="http://schemas.openxmlformats.org/officeDocument/2006/relationships/hyperlink" Target="http://www.ons.gov.uk/" TargetMode="External"/><Relationship Id="rId4" Type="http://schemas.openxmlformats.org/officeDocument/2006/relationships/hyperlink" Target="https://fred.stlouisfed.org/tags/series?t=france%3Bunemployment" TargetMode="External"/><Relationship Id="rId9"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svg"/><Relationship Id="rId11" Type="http://schemas.openxmlformats.org/officeDocument/2006/relationships/image" Target="../media/image4.gif"/><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gif"/><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3"/>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889300" y="2665831"/>
            <a:ext cx="4636337" cy="3087699"/>
          </a:xfrm>
        </p:spPr>
        <p:txBody>
          <a:bodyPr/>
          <a:lstStyle/>
          <a:p>
            <a:r>
              <a:rPr lang="en-US" sz="4800" dirty="0"/>
              <a:t>Analytics Hackathon 2023</a:t>
            </a:r>
            <a:br>
              <a:rPr lang="en-US" sz="4800" dirty="0"/>
            </a:br>
            <a:br>
              <a:rPr lang="en-US" sz="4800" dirty="0"/>
            </a:br>
            <a:endParaRPr lang="en-US" dirty="0"/>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6217BFF-5EDB-498A-AD7F-E997EB7288F4}"/>
              </a:ext>
            </a:extLst>
          </p:cNvPr>
          <p:cNvPicPr>
            <a:picLocks noChangeAspect="1"/>
          </p:cNvPicPr>
          <p:nvPr/>
        </p:nvPicPr>
        <p:blipFill>
          <a:blip r:embed="rId4"/>
          <a:stretch>
            <a:fillRect/>
          </a:stretch>
        </p:blipFill>
        <p:spPr>
          <a:xfrm>
            <a:off x="4185477" y="1744466"/>
            <a:ext cx="1287671" cy="469624"/>
          </a:xfrm>
          <a:prstGeom prst="rect">
            <a:avLst/>
          </a:prstGeom>
        </p:spPr>
      </p:pic>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185530" y="635000"/>
            <a:ext cx="12006470" cy="700115"/>
          </a:xfrm>
        </p:spPr>
        <p:txBody>
          <a:bodyPr/>
          <a:lstStyle/>
          <a:p>
            <a:pPr algn="l"/>
            <a:r>
              <a:rPr lang="en-US" dirty="0"/>
              <a:t>Comparison b/w Actual &amp; Forecasts of the months that were asked for</a:t>
            </a:r>
          </a:p>
        </p:txBody>
      </p:sp>
      <p:pic>
        <p:nvPicPr>
          <p:cNvPr id="6" name="Picture 5">
            <a:extLst>
              <a:ext uri="{FF2B5EF4-FFF2-40B4-BE49-F238E27FC236}">
                <a16:creationId xmlns:a16="http://schemas.microsoft.com/office/drawing/2014/main" id="{53868EAB-82D0-4D5D-B82C-55FC69260EF8}"/>
              </a:ext>
            </a:extLst>
          </p:cNvPr>
          <p:cNvPicPr>
            <a:picLocks noChangeAspect="1"/>
          </p:cNvPicPr>
          <p:nvPr/>
        </p:nvPicPr>
        <p:blipFill>
          <a:blip r:embed="rId2"/>
          <a:stretch>
            <a:fillRect/>
          </a:stretch>
        </p:blipFill>
        <p:spPr>
          <a:xfrm>
            <a:off x="775211" y="6292133"/>
            <a:ext cx="1623431" cy="466477"/>
          </a:xfrm>
          <a:prstGeom prst="rect">
            <a:avLst/>
          </a:prstGeom>
        </p:spPr>
      </p:pic>
      <p:graphicFrame>
        <p:nvGraphicFramePr>
          <p:cNvPr id="7" name="Table 6">
            <a:extLst>
              <a:ext uri="{FF2B5EF4-FFF2-40B4-BE49-F238E27FC236}">
                <a16:creationId xmlns:a16="http://schemas.microsoft.com/office/drawing/2014/main" id="{F53CE637-7EA7-4581-9A7D-58C34C9DB614}"/>
              </a:ext>
            </a:extLst>
          </p:cNvPr>
          <p:cNvGraphicFramePr>
            <a:graphicFrameLocks noGrp="1"/>
          </p:cNvGraphicFramePr>
          <p:nvPr>
            <p:extLst>
              <p:ext uri="{D42A27DB-BD31-4B8C-83A1-F6EECF244321}">
                <p14:modId xmlns:p14="http://schemas.microsoft.com/office/powerpoint/2010/main" val="3162556588"/>
              </p:ext>
            </p:extLst>
          </p:nvPr>
        </p:nvGraphicFramePr>
        <p:xfrm>
          <a:off x="1857512" y="1945640"/>
          <a:ext cx="8662506" cy="2966720"/>
        </p:xfrm>
        <a:graphic>
          <a:graphicData uri="http://schemas.openxmlformats.org/drawingml/2006/table">
            <a:tbl>
              <a:tblPr firstRow="1" bandRow="1">
                <a:tableStyleId>{EB9631B5-78F2-41C9-869B-9F39066F8104}</a:tableStyleId>
              </a:tblPr>
              <a:tblGrid>
                <a:gridCol w="1443751">
                  <a:extLst>
                    <a:ext uri="{9D8B030D-6E8A-4147-A177-3AD203B41FA5}">
                      <a16:colId xmlns:a16="http://schemas.microsoft.com/office/drawing/2014/main" val="2989746063"/>
                    </a:ext>
                  </a:extLst>
                </a:gridCol>
                <a:gridCol w="1443751">
                  <a:extLst>
                    <a:ext uri="{9D8B030D-6E8A-4147-A177-3AD203B41FA5}">
                      <a16:colId xmlns:a16="http://schemas.microsoft.com/office/drawing/2014/main" val="1867698365"/>
                    </a:ext>
                  </a:extLst>
                </a:gridCol>
                <a:gridCol w="1443751">
                  <a:extLst>
                    <a:ext uri="{9D8B030D-6E8A-4147-A177-3AD203B41FA5}">
                      <a16:colId xmlns:a16="http://schemas.microsoft.com/office/drawing/2014/main" val="2803920525"/>
                    </a:ext>
                  </a:extLst>
                </a:gridCol>
                <a:gridCol w="1443751">
                  <a:extLst>
                    <a:ext uri="{9D8B030D-6E8A-4147-A177-3AD203B41FA5}">
                      <a16:colId xmlns:a16="http://schemas.microsoft.com/office/drawing/2014/main" val="3038106871"/>
                    </a:ext>
                  </a:extLst>
                </a:gridCol>
                <a:gridCol w="1443751">
                  <a:extLst>
                    <a:ext uri="{9D8B030D-6E8A-4147-A177-3AD203B41FA5}">
                      <a16:colId xmlns:a16="http://schemas.microsoft.com/office/drawing/2014/main" val="2739087123"/>
                    </a:ext>
                  </a:extLst>
                </a:gridCol>
                <a:gridCol w="1443751">
                  <a:extLst>
                    <a:ext uri="{9D8B030D-6E8A-4147-A177-3AD203B41FA5}">
                      <a16:colId xmlns:a16="http://schemas.microsoft.com/office/drawing/2014/main" val="190836425"/>
                    </a:ext>
                  </a:extLst>
                </a:gridCol>
              </a:tblGrid>
              <a:tr h="370840">
                <a:tc>
                  <a:txBody>
                    <a:bodyPr/>
                    <a:lstStyle/>
                    <a:p>
                      <a:pPr algn="ctr"/>
                      <a:r>
                        <a:rPr lang="en-US" dirty="0"/>
                        <a:t>Countries</a:t>
                      </a:r>
                    </a:p>
                  </a:txBody>
                  <a:tcPr/>
                </a:tc>
                <a:tc>
                  <a:txBody>
                    <a:bodyPr/>
                    <a:lstStyle/>
                    <a:p>
                      <a:pPr algn="ctr"/>
                      <a:r>
                        <a:rPr lang="en-US" dirty="0"/>
                        <a:t>Months</a:t>
                      </a:r>
                    </a:p>
                  </a:txBody>
                  <a:tcPr/>
                </a:tc>
                <a:tc>
                  <a:txBody>
                    <a:bodyPr/>
                    <a:lstStyle/>
                    <a:p>
                      <a:pPr algn="ctr"/>
                      <a:r>
                        <a:rPr lang="en-US" dirty="0"/>
                        <a:t>Actuals</a:t>
                      </a:r>
                    </a:p>
                  </a:txBody>
                  <a:tcPr/>
                </a:tc>
                <a:tc>
                  <a:txBody>
                    <a:bodyPr/>
                    <a:lstStyle/>
                    <a:p>
                      <a:pPr algn="ctr"/>
                      <a:r>
                        <a:rPr lang="en-US" dirty="0"/>
                        <a:t>Forecasts</a:t>
                      </a:r>
                    </a:p>
                  </a:txBody>
                  <a:tcPr/>
                </a:tc>
                <a:tc>
                  <a:txBody>
                    <a:bodyPr/>
                    <a:lstStyle/>
                    <a:p>
                      <a:pPr algn="ctr"/>
                      <a:r>
                        <a:rPr lang="en-US" dirty="0"/>
                        <a:t>Upper Bound</a:t>
                      </a:r>
                    </a:p>
                  </a:txBody>
                  <a:tcPr/>
                </a:tc>
                <a:tc>
                  <a:txBody>
                    <a:bodyPr/>
                    <a:lstStyle/>
                    <a:p>
                      <a:pPr algn="ctr"/>
                      <a:r>
                        <a:rPr lang="en-US" dirty="0"/>
                        <a:t>Lower Bound</a:t>
                      </a:r>
                    </a:p>
                  </a:txBody>
                  <a:tcPr/>
                </a:tc>
                <a:extLst>
                  <a:ext uri="{0D108BD9-81ED-4DB2-BD59-A6C34878D82A}">
                    <a16:rowId xmlns:a16="http://schemas.microsoft.com/office/drawing/2014/main" val="897425898"/>
                  </a:ext>
                </a:extLst>
              </a:tr>
              <a:tr h="370840">
                <a:tc>
                  <a:txBody>
                    <a:bodyPr/>
                    <a:lstStyle/>
                    <a:p>
                      <a:pPr algn="ctr"/>
                      <a:r>
                        <a:rPr lang="en-US" dirty="0"/>
                        <a:t>Canada</a:t>
                      </a:r>
                    </a:p>
                  </a:txBody>
                  <a:tcPr/>
                </a:tc>
                <a:tc>
                  <a:txBody>
                    <a:bodyPr/>
                    <a:lstStyle/>
                    <a:p>
                      <a:pPr algn="ctr"/>
                      <a:r>
                        <a:rPr lang="en-US" dirty="0"/>
                        <a:t>May 2023</a:t>
                      </a:r>
                    </a:p>
                  </a:txBody>
                  <a:tcPr/>
                </a:tc>
                <a:tc>
                  <a:txBody>
                    <a:bodyPr/>
                    <a:lstStyle/>
                    <a:p>
                      <a:pPr algn="ctr"/>
                      <a:r>
                        <a:rPr lang="en-US" dirty="0"/>
                        <a:t>5.20%</a:t>
                      </a:r>
                    </a:p>
                  </a:txBody>
                  <a:tcPr/>
                </a:tc>
                <a:tc>
                  <a:txBody>
                    <a:bodyPr/>
                    <a:lstStyle/>
                    <a:p>
                      <a:pPr algn="ctr"/>
                      <a:r>
                        <a:rPr lang="en-US" dirty="0"/>
                        <a:t>5.01%</a:t>
                      </a:r>
                    </a:p>
                  </a:txBody>
                  <a:tcPr/>
                </a:tc>
                <a:tc>
                  <a:txBody>
                    <a:bodyPr/>
                    <a:lstStyle/>
                    <a:p>
                      <a:pPr algn="ctr"/>
                      <a:r>
                        <a:rPr lang="en-US" dirty="0"/>
                        <a:t>5.62%</a:t>
                      </a:r>
                    </a:p>
                  </a:txBody>
                  <a:tcPr/>
                </a:tc>
                <a:tc>
                  <a:txBody>
                    <a:bodyPr/>
                    <a:lstStyle/>
                    <a:p>
                      <a:pPr algn="ctr"/>
                      <a:r>
                        <a:rPr lang="en-US" dirty="0"/>
                        <a:t>4.41%</a:t>
                      </a:r>
                    </a:p>
                  </a:txBody>
                  <a:tcPr/>
                </a:tc>
                <a:extLst>
                  <a:ext uri="{0D108BD9-81ED-4DB2-BD59-A6C34878D82A}">
                    <a16:rowId xmlns:a16="http://schemas.microsoft.com/office/drawing/2014/main" val="670636804"/>
                  </a:ext>
                </a:extLst>
              </a:tr>
              <a:tr h="370840">
                <a:tc>
                  <a:txBody>
                    <a:bodyPr/>
                    <a:lstStyle/>
                    <a:p>
                      <a:pPr algn="ctr"/>
                      <a:r>
                        <a:rPr lang="en-US" dirty="0"/>
                        <a:t>France</a:t>
                      </a:r>
                    </a:p>
                  </a:txBody>
                  <a:tcPr/>
                </a:tc>
                <a:tc>
                  <a:txBody>
                    <a:bodyPr/>
                    <a:lstStyle/>
                    <a:p>
                      <a:pPr algn="ctr"/>
                      <a:r>
                        <a:rPr lang="en-US" dirty="0"/>
                        <a:t>April 2023</a:t>
                      </a:r>
                    </a:p>
                  </a:txBody>
                  <a:tcPr/>
                </a:tc>
                <a:tc>
                  <a:txBody>
                    <a:bodyPr/>
                    <a:lstStyle/>
                    <a:p>
                      <a:pPr algn="ctr"/>
                      <a:r>
                        <a:rPr lang="en-US" dirty="0"/>
                        <a:t>7.00%</a:t>
                      </a:r>
                    </a:p>
                  </a:txBody>
                  <a:tcPr/>
                </a:tc>
                <a:tc>
                  <a:txBody>
                    <a:bodyPr/>
                    <a:lstStyle/>
                    <a:p>
                      <a:pPr algn="ctr"/>
                      <a:r>
                        <a:rPr lang="en-US" dirty="0"/>
                        <a:t>6.86%</a:t>
                      </a:r>
                    </a:p>
                  </a:txBody>
                  <a:tcPr/>
                </a:tc>
                <a:tc>
                  <a:txBody>
                    <a:bodyPr/>
                    <a:lstStyle/>
                    <a:p>
                      <a:pPr algn="ctr"/>
                      <a:r>
                        <a:rPr lang="en-US" dirty="0"/>
                        <a:t>7.09%</a:t>
                      </a:r>
                    </a:p>
                  </a:txBody>
                  <a:tcPr/>
                </a:tc>
                <a:tc>
                  <a:txBody>
                    <a:bodyPr/>
                    <a:lstStyle/>
                    <a:p>
                      <a:pPr algn="ctr"/>
                      <a:r>
                        <a:rPr lang="en-US" dirty="0"/>
                        <a:t>6.64%</a:t>
                      </a:r>
                    </a:p>
                  </a:txBody>
                  <a:tcPr/>
                </a:tc>
                <a:extLst>
                  <a:ext uri="{0D108BD9-81ED-4DB2-BD59-A6C34878D82A}">
                    <a16:rowId xmlns:a16="http://schemas.microsoft.com/office/drawing/2014/main" val="3707694871"/>
                  </a:ext>
                </a:extLst>
              </a:tr>
              <a:tr h="370840">
                <a:tc>
                  <a:txBody>
                    <a:bodyPr/>
                    <a:lstStyle/>
                    <a:p>
                      <a:pPr algn="ctr"/>
                      <a:r>
                        <a:rPr lang="en-US" dirty="0"/>
                        <a:t>Germany</a:t>
                      </a:r>
                    </a:p>
                  </a:txBody>
                  <a:tcPr/>
                </a:tc>
                <a:tc>
                  <a:txBody>
                    <a:bodyPr/>
                    <a:lstStyle/>
                    <a:p>
                      <a:pPr algn="ctr"/>
                      <a:r>
                        <a:rPr lang="en-US" dirty="0"/>
                        <a:t>May 2023</a:t>
                      </a:r>
                    </a:p>
                  </a:txBody>
                  <a:tcPr/>
                </a:tc>
                <a:tc>
                  <a:txBody>
                    <a:bodyPr/>
                    <a:lstStyle/>
                    <a:p>
                      <a:pPr algn="ctr"/>
                      <a:r>
                        <a:rPr lang="en-US" dirty="0"/>
                        <a:t>5.60%</a:t>
                      </a:r>
                    </a:p>
                  </a:txBody>
                  <a:tcPr/>
                </a:tc>
                <a:tc>
                  <a:txBody>
                    <a:bodyPr/>
                    <a:lstStyle/>
                    <a:p>
                      <a:pPr algn="ctr"/>
                      <a:r>
                        <a:rPr lang="en-US" dirty="0"/>
                        <a:t>5.63%</a:t>
                      </a:r>
                    </a:p>
                  </a:txBody>
                  <a:tcPr/>
                </a:tc>
                <a:tc>
                  <a:txBody>
                    <a:bodyPr/>
                    <a:lstStyle/>
                    <a:p>
                      <a:pPr algn="ctr"/>
                      <a:r>
                        <a:rPr lang="en-US" dirty="0"/>
                        <a:t>5.90%</a:t>
                      </a:r>
                    </a:p>
                  </a:txBody>
                  <a:tcPr/>
                </a:tc>
                <a:tc>
                  <a:txBody>
                    <a:bodyPr/>
                    <a:lstStyle/>
                    <a:p>
                      <a:pPr algn="ctr"/>
                      <a:r>
                        <a:rPr lang="en-US" dirty="0"/>
                        <a:t>5.36%</a:t>
                      </a:r>
                    </a:p>
                  </a:txBody>
                  <a:tcPr/>
                </a:tc>
                <a:extLst>
                  <a:ext uri="{0D108BD9-81ED-4DB2-BD59-A6C34878D82A}">
                    <a16:rowId xmlns:a16="http://schemas.microsoft.com/office/drawing/2014/main" val="498170211"/>
                  </a:ext>
                </a:extLst>
              </a:tr>
              <a:tr h="370840">
                <a:tc>
                  <a:txBody>
                    <a:bodyPr/>
                    <a:lstStyle/>
                    <a:p>
                      <a:pPr algn="ctr"/>
                      <a:r>
                        <a:rPr lang="en-US" dirty="0"/>
                        <a:t>Italy</a:t>
                      </a:r>
                    </a:p>
                  </a:txBody>
                  <a:tcPr/>
                </a:tc>
                <a:tc>
                  <a:txBody>
                    <a:bodyPr/>
                    <a:lstStyle/>
                    <a:p>
                      <a:pPr algn="ctr"/>
                      <a:r>
                        <a:rPr lang="en-US" dirty="0"/>
                        <a:t>April 2023</a:t>
                      </a:r>
                    </a:p>
                  </a:txBody>
                  <a:tcPr/>
                </a:tc>
                <a:tc>
                  <a:txBody>
                    <a:bodyPr/>
                    <a:lstStyle/>
                    <a:p>
                      <a:pPr algn="ctr"/>
                      <a:r>
                        <a:rPr lang="en-US" dirty="0"/>
                        <a:t>7.80%</a:t>
                      </a:r>
                    </a:p>
                  </a:txBody>
                  <a:tcPr/>
                </a:tc>
                <a:tc>
                  <a:txBody>
                    <a:bodyPr/>
                    <a:lstStyle/>
                    <a:p>
                      <a:pPr algn="ctr"/>
                      <a:r>
                        <a:rPr lang="en-US" dirty="0"/>
                        <a:t>7.72%</a:t>
                      </a:r>
                    </a:p>
                  </a:txBody>
                  <a:tcPr/>
                </a:tc>
                <a:tc>
                  <a:txBody>
                    <a:bodyPr/>
                    <a:lstStyle/>
                    <a:p>
                      <a:pPr algn="ctr"/>
                      <a:r>
                        <a:rPr lang="en-US" dirty="0"/>
                        <a:t>8.12%</a:t>
                      </a:r>
                    </a:p>
                  </a:txBody>
                  <a:tcPr/>
                </a:tc>
                <a:tc>
                  <a:txBody>
                    <a:bodyPr/>
                    <a:lstStyle/>
                    <a:p>
                      <a:pPr algn="ctr"/>
                      <a:r>
                        <a:rPr lang="en-US" dirty="0"/>
                        <a:t>7.31%</a:t>
                      </a:r>
                    </a:p>
                  </a:txBody>
                  <a:tcPr/>
                </a:tc>
                <a:extLst>
                  <a:ext uri="{0D108BD9-81ED-4DB2-BD59-A6C34878D82A}">
                    <a16:rowId xmlns:a16="http://schemas.microsoft.com/office/drawing/2014/main" val="3303005642"/>
                  </a:ext>
                </a:extLst>
              </a:tr>
              <a:tr h="370840">
                <a:tc>
                  <a:txBody>
                    <a:bodyPr/>
                    <a:lstStyle/>
                    <a:p>
                      <a:pPr algn="ctr"/>
                      <a:r>
                        <a:rPr lang="en-US" dirty="0"/>
                        <a:t>Japan</a:t>
                      </a:r>
                    </a:p>
                  </a:txBody>
                  <a:tcPr/>
                </a:tc>
                <a:tc>
                  <a:txBody>
                    <a:bodyPr/>
                    <a:lstStyle/>
                    <a:p>
                      <a:pPr algn="ctr"/>
                      <a:r>
                        <a:rPr lang="en-US" dirty="0"/>
                        <a:t>April 2023</a:t>
                      </a:r>
                    </a:p>
                  </a:txBody>
                  <a:tcPr/>
                </a:tc>
                <a:tc>
                  <a:txBody>
                    <a:bodyPr/>
                    <a:lstStyle/>
                    <a:p>
                      <a:pPr algn="ctr"/>
                      <a:r>
                        <a:rPr lang="en-US" dirty="0"/>
                        <a:t>2.60%</a:t>
                      </a:r>
                    </a:p>
                  </a:txBody>
                  <a:tcPr/>
                </a:tc>
                <a:tc>
                  <a:txBody>
                    <a:bodyPr/>
                    <a:lstStyle/>
                    <a:p>
                      <a:pPr algn="ctr"/>
                      <a:r>
                        <a:rPr lang="en-US" dirty="0"/>
                        <a:t>2.74%</a:t>
                      </a:r>
                    </a:p>
                  </a:txBody>
                  <a:tcPr/>
                </a:tc>
                <a:tc>
                  <a:txBody>
                    <a:bodyPr/>
                    <a:lstStyle/>
                    <a:p>
                      <a:pPr algn="ctr"/>
                      <a:r>
                        <a:rPr lang="en-US" dirty="0"/>
                        <a:t>2.94%</a:t>
                      </a:r>
                    </a:p>
                  </a:txBody>
                  <a:tcPr/>
                </a:tc>
                <a:tc>
                  <a:txBody>
                    <a:bodyPr/>
                    <a:lstStyle/>
                    <a:p>
                      <a:pPr algn="ctr"/>
                      <a:r>
                        <a:rPr lang="en-US" dirty="0"/>
                        <a:t>2.54%</a:t>
                      </a:r>
                    </a:p>
                  </a:txBody>
                  <a:tcPr/>
                </a:tc>
                <a:extLst>
                  <a:ext uri="{0D108BD9-81ED-4DB2-BD59-A6C34878D82A}">
                    <a16:rowId xmlns:a16="http://schemas.microsoft.com/office/drawing/2014/main" val="2510426744"/>
                  </a:ext>
                </a:extLst>
              </a:tr>
              <a:tr h="370840">
                <a:tc>
                  <a:txBody>
                    <a:bodyPr/>
                    <a:lstStyle/>
                    <a:p>
                      <a:pPr algn="ctr"/>
                      <a:r>
                        <a:rPr lang="en-US" dirty="0"/>
                        <a:t>UK</a:t>
                      </a:r>
                    </a:p>
                  </a:txBody>
                  <a:tcPr/>
                </a:tc>
                <a:tc>
                  <a:txBody>
                    <a:bodyPr/>
                    <a:lstStyle/>
                    <a:p>
                      <a:pPr algn="ctr"/>
                      <a:r>
                        <a:rPr lang="en-US" dirty="0"/>
                        <a:t>March 2023</a:t>
                      </a:r>
                    </a:p>
                  </a:txBody>
                  <a:tcPr/>
                </a:tc>
                <a:tc>
                  <a:txBody>
                    <a:bodyPr/>
                    <a:lstStyle/>
                    <a:p>
                      <a:pPr algn="ctr"/>
                      <a:r>
                        <a:rPr lang="en-US" dirty="0"/>
                        <a:t>3.90%</a:t>
                      </a:r>
                    </a:p>
                  </a:txBody>
                  <a:tcPr/>
                </a:tc>
                <a:tc>
                  <a:txBody>
                    <a:bodyPr/>
                    <a:lstStyle/>
                    <a:p>
                      <a:pPr algn="ctr"/>
                      <a:r>
                        <a:rPr lang="en-US" dirty="0"/>
                        <a:t>3.82%</a:t>
                      </a:r>
                    </a:p>
                  </a:txBody>
                  <a:tcPr/>
                </a:tc>
                <a:tc>
                  <a:txBody>
                    <a:bodyPr/>
                    <a:lstStyle/>
                    <a:p>
                      <a:pPr algn="ctr"/>
                      <a:r>
                        <a:rPr lang="en-US" dirty="0"/>
                        <a:t>3.99%</a:t>
                      </a:r>
                    </a:p>
                  </a:txBody>
                  <a:tcPr/>
                </a:tc>
                <a:tc>
                  <a:txBody>
                    <a:bodyPr/>
                    <a:lstStyle/>
                    <a:p>
                      <a:pPr algn="ctr"/>
                      <a:r>
                        <a:rPr lang="en-US" dirty="0"/>
                        <a:t>3.64%</a:t>
                      </a:r>
                    </a:p>
                  </a:txBody>
                  <a:tcPr/>
                </a:tc>
                <a:extLst>
                  <a:ext uri="{0D108BD9-81ED-4DB2-BD59-A6C34878D82A}">
                    <a16:rowId xmlns:a16="http://schemas.microsoft.com/office/drawing/2014/main" val="2324396487"/>
                  </a:ext>
                </a:extLst>
              </a:tr>
              <a:tr h="370840">
                <a:tc>
                  <a:txBody>
                    <a:bodyPr/>
                    <a:lstStyle/>
                    <a:p>
                      <a:pPr algn="ctr"/>
                      <a:r>
                        <a:rPr lang="en-US" dirty="0"/>
                        <a:t>USA</a:t>
                      </a:r>
                    </a:p>
                  </a:txBody>
                  <a:tcPr/>
                </a:tc>
                <a:tc>
                  <a:txBody>
                    <a:bodyPr/>
                    <a:lstStyle/>
                    <a:p>
                      <a:pPr algn="ctr"/>
                      <a:r>
                        <a:rPr lang="en-US" dirty="0"/>
                        <a:t>May 2023</a:t>
                      </a:r>
                    </a:p>
                  </a:txBody>
                  <a:tcPr/>
                </a:tc>
                <a:tc>
                  <a:txBody>
                    <a:bodyPr/>
                    <a:lstStyle/>
                    <a:p>
                      <a:pPr algn="ctr"/>
                      <a:r>
                        <a:rPr lang="en-US" dirty="0"/>
                        <a:t>3.70%</a:t>
                      </a:r>
                    </a:p>
                  </a:txBody>
                  <a:tcPr/>
                </a:tc>
                <a:tc>
                  <a:txBody>
                    <a:bodyPr/>
                    <a:lstStyle/>
                    <a:p>
                      <a:pPr algn="ctr"/>
                      <a:r>
                        <a:rPr lang="en-US" dirty="0"/>
                        <a:t>3.52%</a:t>
                      </a:r>
                    </a:p>
                  </a:txBody>
                  <a:tcPr/>
                </a:tc>
                <a:tc>
                  <a:txBody>
                    <a:bodyPr/>
                    <a:lstStyle/>
                    <a:p>
                      <a:pPr algn="ctr"/>
                      <a:r>
                        <a:rPr lang="en-US" dirty="0"/>
                        <a:t>3.62%</a:t>
                      </a:r>
                    </a:p>
                  </a:txBody>
                  <a:tcPr/>
                </a:tc>
                <a:tc>
                  <a:txBody>
                    <a:bodyPr/>
                    <a:lstStyle/>
                    <a:p>
                      <a:pPr algn="ctr"/>
                      <a:r>
                        <a:rPr lang="en-US" dirty="0"/>
                        <a:t>3.42%</a:t>
                      </a:r>
                    </a:p>
                  </a:txBody>
                  <a:tcPr/>
                </a:tc>
                <a:extLst>
                  <a:ext uri="{0D108BD9-81ED-4DB2-BD59-A6C34878D82A}">
                    <a16:rowId xmlns:a16="http://schemas.microsoft.com/office/drawing/2014/main" val="933520953"/>
                  </a:ext>
                </a:extLst>
              </a:tr>
            </a:tbl>
          </a:graphicData>
        </a:graphic>
      </p:graphicFrame>
      <p:sp>
        <p:nvSpPr>
          <p:cNvPr id="8" name="Text Placeholder 7">
            <a:extLst>
              <a:ext uri="{FF2B5EF4-FFF2-40B4-BE49-F238E27FC236}">
                <a16:creationId xmlns:a16="http://schemas.microsoft.com/office/drawing/2014/main" id="{E88C53C5-2B78-4327-9D68-FA40454A3557}"/>
              </a:ext>
            </a:extLst>
          </p:cNvPr>
          <p:cNvSpPr txBox="1">
            <a:spLocks/>
          </p:cNvSpPr>
          <p:nvPr/>
        </p:nvSpPr>
        <p:spPr>
          <a:xfrm>
            <a:off x="3750365" y="5289646"/>
            <a:ext cx="5605670" cy="71358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b="1" dirty="0"/>
              <a:t>Root Mean Square Error (RMSE) </a:t>
            </a:r>
            <a:r>
              <a:rPr lang="en-US" dirty="0"/>
              <a:t>– </a:t>
            </a:r>
            <a:r>
              <a:rPr lang="en-US" b="1" dirty="0"/>
              <a:t>0.00131</a:t>
            </a:r>
          </a:p>
          <a:p>
            <a:pPr>
              <a:buFont typeface="Wingdings" panose="05000000000000000000" pitchFamily="2" charset="2"/>
              <a:buChar char="Ø"/>
            </a:pPr>
            <a:r>
              <a:rPr lang="en-US" b="1" dirty="0"/>
              <a:t>Mean Absolute Percentage Error (MAPE) </a:t>
            </a:r>
            <a:r>
              <a:rPr lang="en-US" dirty="0"/>
              <a:t>– </a:t>
            </a:r>
            <a:r>
              <a:rPr lang="en-US" b="1" dirty="0"/>
              <a:t>2.775%</a:t>
            </a:r>
          </a:p>
        </p:txBody>
      </p:sp>
    </p:spTree>
    <p:extLst>
      <p:ext uri="{BB962C8B-B14F-4D97-AF65-F5344CB8AC3E}">
        <p14:creationId xmlns:p14="http://schemas.microsoft.com/office/powerpoint/2010/main" val="257542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6005443" cy="830997"/>
          </a:xfrm>
        </p:spPr>
        <p:txBody>
          <a:bodyPr/>
          <a:lstStyle/>
          <a:p>
            <a:r>
              <a:rPr lang="en-US" dirty="0"/>
              <a:t>Some key findings</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9" y="2044700"/>
            <a:ext cx="6429827" cy="4247433"/>
          </a:xfrm>
        </p:spPr>
        <p:txBody>
          <a:bodyPr/>
          <a:lstStyle/>
          <a:p>
            <a:pPr>
              <a:buFont typeface="Wingdings" panose="05000000000000000000" pitchFamily="2" charset="2"/>
              <a:buChar char="Ø"/>
            </a:pPr>
            <a:r>
              <a:rPr lang="en-US" sz="1800" dirty="0">
                <a:solidFill>
                  <a:schemeClr val="tx1"/>
                </a:solidFill>
              </a:rPr>
              <a:t>Inactivity Rates or in other words Labour Force participation rate plays significant role in prediction of unemployment rates in countries like Canada, Italy, USA. As participation of Labour Force decrease, unemployment increases.</a:t>
            </a:r>
          </a:p>
          <a:p>
            <a:pPr>
              <a:buFont typeface="Wingdings" panose="05000000000000000000" pitchFamily="2" charset="2"/>
              <a:buChar char="Ø"/>
            </a:pPr>
            <a:r>
              <a:rPr lang="en-US" sz="1800" dirty="0">
                <a:solidFill>
                  <a:schemeClr val="tx1"/>
                </a:solidFill>
              </a:rPr>
              <a:t>For instance, on an average, decrease in participation rate of 100 people leads to unemployment of 65 people in Canada.</a:t>
            </a:r>
          </a:p>
          <a:p>
            <a:pPr>
              <a:buFont typeface="Wingdings" panose="05000000000000000000" pitchFamily="2" charset="2"/>
              <a:buChar char="Ø"/>
            </a:pPr>
            <a:r>
              <a:rPr lang="en-US" sz="1800" dirty="0">
                <a:solidFill>
                  <a:schemeClr val="tx1"/>
                </a:solidFill>
              </a:rPr>
              <a:t>CPI plays significant role in unemployment prediction in Italy.</a:t>
            </a:r>
          </a:p>
          <a:p>
            <a:pPr>
              <a:buFont typeface="Wingdings" panose="05000000000000000000" pitchFamily="2" charset="2"/>
              <a:buChar char="Ø"/>
            </a:pPr>
            <a:r>
              <a:rPr lang="en-US" sz="1800" dirty="0">
                <a:solidFill>
                  <a:schemeClr val="tx1"/>
                </a:solidFill>
              </a:rPr>
              <a:t>Ratio of male to female unemployment plays more or less significant role in unemployment in UK &amp; USA where we say that the increase in female unemployment may be a cause of concern towards total unemployment.</a:t>
            </a:r>
          </a:p>
          <a:p>
            <a:pPr>
              <a:buFont typeface="Wingdings" panose="05000000000000000000" pitchFamily="2" charset="2"/>
              <a:buChar char="Ø"/>
            </a:pPr>
            <a:r>
              <a:rPr lang="en-US" sz="1800" dirty="0">
                <a:solidFill>
                  <a:schemeClr val="tx1"/>
                </a:solidFill>
              </a:rPr>
              <a:t>Average actual weekly hours of work plays moderately significant role towards unemployment in UK.</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2544" r="22544"/>
          <a:stretch>
            <a:fillRect/>
          </a:stretch>
        </p:blipFill>
        <p:spPr/>
      </p:pic>
      <p:pic>
        <p:nvPicPr>
          <p:cNvPr id="13" name="Picture 12">
            <a:extLst>
              <a:ext uri="{FF2B5EF4-FFF2-40B4-BE49-F238E27FC236}">
                <a16:creationId xmlns:a16="http://schemas.microsoft.com/office/drawing/2014/main" id="{8A0ADCF2-D630-444D-8B7D-DD286C3EFE82}"/>
              </a:ext>
            </a:extLst>
          </p:cNvPr>
          <p:cNvPicPr>
            <a:picLocks noChangeAspect="1"/>
          </p:cNvPicPr>
          <p:nvPr/>
        </p:nvPicPr>
        <p:blipFill>
          <a:blip r:embed="rId3"/>
          <a:stretch>
            <a:fillRect/>
          </a:stretch>
        </p:blipFill>
        <p:spPr>
          <a:xfrm>
            <a:off x="775211" y="6292133"/>
            <a:ext cx="1623431" cy="466477"/>
          </a:xfrm>
          <a:prstGeom prst="rect">
            <a:avLst/>
          </a:prstGeom>
        </p:spPr>
      </p:pic>
    </p:spTree>
    <p:extLst>
      <p:ext uri="{BB962C8B-B14F-4D97-AF65-F5344CB8AC3E}">
        <p14:creationId xmlns:p14="http://schemas.microsoft.com/office/powerpoint/2010/main" val="28938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4086802" y="1789263"/>
            <a:ext cx="4007183" cy="3061031"/>
          </a:xfrm>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Things that were beyond the scope like incorporating more factors which can play a vital role in prediction of unemployment, that couldn’t be added here because of limitations, may be due to unavailability of proper reliable data</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4045678" y="1156355"/>
            <a:ext cx="3924934" cy="490538"/>
          </a:xfrm>
        </p:spPr>
        <p:txBody>
          <a:bodyPr/>
          <a:lstStyle/>
          <a:p>
            <a:r>
              <a:rPr lang="en-US" sz="2800" dirty="0"/>
              <a:t>What’s next?</a:t>
            </a:r>
          </a:p>
        </p:txBody>
      </p:sp>
    </p:spTree>
    <p:extLst>
      <p:ext uri="{BB962C8B-B14F-4D97-AF65-F5344CB8AC3E}">
        <p14:creationId xmlns:p14="http://schemas.microsoft.com/office/powerpoint/2010/main" val="410139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picture containing sky, outdoor, sitting&#10;&#10;Description automatically generated">
            <a:extLst>
              <a:ext uri="{FF2B5EF4-FFF2-40B4-BE49-F238E27FC236}">
                <a16:creationId xmlns:a16="http://schemas.microsoft.com/office/drawing/2014/main" id="{7B2C1183-2AB4-462F-BC93-F8030991A07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399"/>
          <a:stretch/>
        </p:blipFill>
        <p:spPr>
          <a:xfrm>
            <a:off x="124691" y="98790"/>
            <a:ext cx="11942618" cy="6616196"/>
          </a:xfrm>
        </p:spPr>
      </p:pic>
      <p:cxnSp>
        <p:nvCxnSpPr>
          <p:cNvPr id="12" name="Straight Connector 11">
            <a:extLst>
              <a:ext uri="{FF2B5EF4-FFF2-40B4-BE49-F238E27FC236}">
                <a16:creationId xmlns:a16="http://schemas.microsoft.com/office/drawing/2014/main" id="{4EBAE60A-9D22-485C-AC85-E02B0644D075}"/>
              </a:ext>
            </a:extLst>
          </p:cNvPr>
          <p:cNvCxnSpPr>
            <a:cxnSpLocks/>
          </p:cNvCxnSpPr>
          <p:nvPr/>
        </p:nvCxnSpPr>
        <p:spPr>
          <a:xfrm flipH="1">
            <a:off x="8181892" y="1762311"/>
            <a:ext cx="3542938" cy="0"/>
          </a:xfrm>
          <a:prstGeom prst="line">
            <a:avLst/>
          </a:prstGeom>
          <a:ln w="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36FE17-928F-4554-A664-794EB55D2C49}"/>
              </a:ext>
            </a:extLst>
          </p:cNvPr>
          <p:cNvSpPr/>
          <p:nvPr/>
        </p:nvSpPr>
        <p:spPr>
          <a:xfrm>
            <a:off x="11724829" y="6210962"/>
            <a:ext cx="244432" cy="1615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B6D1EED-C021-420C-B163-3A78B0BDD934}"/>
              </a:ext>
            </a:extLst>
          </p:cNvPr>
          <p:cNvPicPr>
            <a:picLocks noChangeAspect="1"/>
          </p:cNvPicPr>
          <p:nvPr/>
        </p:nvPicPr>
        <p:blipFill>
          <a:blip r:embed="rId4"/>
          <a:stretch>
            <a:fillRect/>
          </a:stretch>
        </p:blipFill>
        <p:spPr>
          <a:xfrm>
            <a:off x="121402" y="121633"/>
            <a:ext cx="11949196" cy="6614733"/>
          </a:xfrm>
          <a:prstGeom prst="rect">
            <a:avLst/>
          </a:prstGeom>
        </p:spPr>
      </p:pic>
      <p:sp>
        <p:nvSpPr>
          <p:cNvPr id="28" name="Rectangle 27">
            <a:extLst>
              <a:ext uri="{FF2B5EF4-FFF2-40B4-BE49-F238E27FC236}">
                <a16:creationId xmlns:a16="http://schemas.microsoft.com/office/drawing/2014/main" id="{87A17884-12FF-482F-9714-BB8E8C73D7F9}"/>
              </a:ext>
            </a:extLst>
          </p:cNvPr>
          <p:cNvSpPr/>
          <p:nvPr/>
        </p:nvSpPr>
        <p:spPr>
          <a:xfrm>
            <a:off x="124691" y="1686225"/>
            <a:ext cx="11942618" cy="34855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a:extLst>
              <a:ext uri="{FF2B5EF4-FFF2-40B4-BE49-F238E27FC236}">
                <a16:creationId xmlns:a16="http://schemas.microsoft.com/office/drawing/2014/main" id="{E9F79319-FA80-4507-82BF-957F3F08D2A2}"/>
              </a:ext>
            </a:extLst>
          </p:cNvPr>
          <p:cNvCxnSpPr>
            <a:cxnSpLocks/>
          </p:cNvCxnSpPr>
          <p:nvPr/>
        </p:nvCxnSpPr>
        <p:spPr>
          <a:xfrm flipH="1">
            <a:off x="8304107" y="2139998"/>
            <a:ext cx="3542938" cy="0"/>
          </a:xfrm>
          <a:prstGeom prst="line">
            <a:avLst/>
          </a:prstGeom>
          <a:ln w="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2F0FE2-DDAA-4AE9-98B0-268EDC712234}"/>
              </a:ext>
            </a:extLst>
          </p:cNvPr>
          <p:cNvSpPr/>
          <p:nvPr/>
        </p:nvSpPr>
        <p:spPr>
          <a:xfrm>
            <a:off x="8088009" y="1762310"/>
            <a:ext cx="3730704" cy="307777"/>
          </a:xfrm>
          <a:prstGeom prst="rect">
            <a:avLst/>
          </a:prstGeom>
        </p:spPr>
        <p:txBody>
          <a:bodyPr wrap="square" lIns="0" tIns="0" rIns="0" bIns="0">
            <a:spAutoFit/>
          </a:bodyPr>
          <a:lstStyle/>
          <a:p>
            <a:pPr algn="r">
              <a:spcBef>
                <a:spcPts val="600"/>
              </a:spcBef>
            </a:pPr>
            <a:r>
              <a:rPr lang="en-US" sz="2000" b="1" dirty="0">
                <a:solidFill>
                  <a:schemeClr val="bg1"/>
                </a:solidFill>
                <a:latin typeface="Segoe UI" panose="020B0502040204020203" pitchFamily="34" charset="0"/>
                <a:cs typeface="Segoe UI" panose="020B0502040204020203" pitchFamily="34" charset="0"/>
              </a:rPr>
              <a:t>Hack-HPT - Bibliography</a:t>
            </a:r>
            <a:endParaRPr lang="en-US" sz="2000" b="1" i="0" dirty="0">
              <a:solidFill>
                <a:schemeClr val="bg1"/>
              </a:solidFill>
              <a:effectLst/>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D929A69A-CA72-4AC3-BBA1-20F058B5A23F}"/>
              </a:ext>
            </a:extLst>
          </p:cNvPr>
          <p:cNvSpPr/>
          <p:nvPr/>
        </p:nvSpPr>
        <p:spPr>
          <a:xfrm>
            <a:off x="6952545" y="2288933"/>
            <a:ext cx="4866168" cy="800219"/>
          </a:xfrm>
          <a:prstGeom prst="rect">
            <a:avLst/>
          </a:prstGeom>
        </p:spPr>
        <p:txBody>
          <a:bodyPr wrap="square" lIns="0" tIns="0" rIns="0" bIns="0">
            <a:spAutoFit/>
          </a:bodyPr>
          <a:lstStyle/>
          <a:p>
            <a:pPr algn="r">
              <a:spcBef>
                <a:spcPts val="600"/>
              </a:spcBef>
            </a:pPr>
            <a:r>
              <a:rPr lang="en-US" sz="1400" dirty="0">
                <a:solidFill>
                  <a:schemeClr val="bg1"/>
                </a:solidFill>
                <a:latin typeface="Segoe UI" panose="020B0502040204020203" pitchFamily="34" charset="0"/>
                <a:cs typeface="Segoe UI" panose="020B0502040204020203" pitchFamily="34" charset="0"/>
              </a:rPr>
              <a:t>Name – Tathagata Bardhan</a:t>
            </a:r>
          </a:p>
          <a:p>
            <a:pPr algn="r">
              <a:spcBef>
                <a:spcPts val="600"/>
              </a:spcBef>
            </a:pPr>
            <a:r>
              <a:rPr lang="en-US" sz="1400" dirty="0">
                <a:solidFill>
                  <a:schemeClr val="bg1"/>
                </a:solidFill>
                <a:latin typeface="Segoe UI" panose="020B0502040204020203" pitchFamily="34" charset="0"/>
                <a:cs typeface="Segoe UI" panose="020B0502040204020203" pitchFamily="34" charset="0"/>
              </a:rPr>
              <a:t>Emp id </a:t>
            </a:r>
            <a:r>
              <a:rPr lang="en-US" sz="1400" b="0" i="0" dirty="0">
                <a:solidFill>
                  <a:schemeClr val="bg1"/>
                </a:solidFill>
                <a:effectLst/>
                <a:latin typeface="Segoe UI" panose="020B0502040204020203" pitchFamily="34" charset="0"/>
                <a:cs typeface="Segoe UI" panose="020B0502040204020203" pitchFamily="34" charset="0"/>
              </a:rPr>
              <a:t>- </a:t>
            </a:r>
            <a:r>
              <a:rPr lang="en-US" sz="1400" dirty="0">
                <a:solidFill>
                  <a:schemeClr val="bg1"/>
                </a:solidFill>
                <a:latin typeface="Segoe UI" panose="020B0502040204020203" pitchFamily="34" charset="0"/>
                <a:cs typeface="Segoe UI" panose="020B0502040204020203" pitchFamily="34" charset="0"/>
              </a:rPr>
              <a:t>165123</a:t>
            </a:r>
            <a:endParaRPr lang="en-US" sz="1400" b="0" i="0" dirty="0">
              <a:solidFill>
                <a:schemeClr val="bg1"/>
              </a:solidFill>
              <a:effectLst/>
              <a:latin typeface="Segoe UI" panose="020B0502040204020203" pitchFamily="34" charset="0"/>
              <a:cs typeface="Segoe UI" panose="020B0502040204020203" pitchFamily="34" charset="0"/>
            </a:endParaRPr>
          </a:p>
          <a:p>
            <a:pPr algn="r">
              <a:spcBef>
                <a:spcPts val="600"/>
              </a:spcBef>
            </a:pPr>
            <a:r>
              <a:rPr lang="en-US" sz="1400" dirty="0">
                <a:solidFill>
                  <a:schemeClr val="bg1"/>
                </a:solidFill>
                <a:latin typeface="Segoe UI" panose="020B0502040204020203" pitchFamily="34" charset="0"/>
                <a:cs typeface="Segoe UI" panose="020B0502040204020203" pitchFamily="34" charset="0"/>
              </a:rPr>
              <a:t>Team – NRG</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A14F3F6-A3BD-4B18-8658-2111CE495C53}"/>
              </a:ext>
            </a:extLst>
          </p:cNvPr>
          <p:cNvSpPr/>
          <p:nvPr/>
        </p:nvSpPr>
        <p:spPr>
          <a:xfrm>
            <a:off x="6980877" y="3276693"/>
            <a:ext cx="4866168" cy="800219"/>
          </a:xfrm>
          <a:prstGeom prst="rect">
            <a:avLst/>
          </a:prstGeom>
        </p:spPr>
        <p:txBody>
          <a:bodyPr wrap="square" lIns="0" tIns="0" rIns="0" bIns="0">
            <a:spAutoFit/>
          </a:bodyPr>
          <a:lstStyle/>
          <a:p>
            <a:pPr algn="r">
              <a:spcBef>
                <a:spcPts val="600"/>
              </a:spcBef>
            </a:pPr>
            <a:r>
              <a:rPr lang="en-US" sz="1400" dirty="0">
                <a:solidFill>
                  <a:schemeClr val="bg1"/>
                </a:solidFill>
                <a:latin typeface="Segoe UI" panose="020B0502040204020203" pitchFamily="34" charset="0"/>
                <a:cs typeface="Segoe UI" panose="020B0502040204020203" pitchFamily="34" charset="0"/>
              </a:rPr>
              <a:t>Name – Priyanka Sarkar</a:t>
            </a:r>
          </a:p>
          <a:p>
            <a:pPr algn="r">
              <a:spcBef>
                <a:spcPts val="600"/>
              </a:spcBef>
            </a:pPr>
            <a:r>
              <a:rPr lang="en-US" sz="1400" dirty="0">
                <a:solidFill>
                  <a:schemeClr val="bg1"/>
                </a:solidFill>
                <a:latin typeface="Segoe UI" panose="020B0502040204020203" pitchFamily="34" charset="0"/>
                <a:cs typeface="Segoe UI" panose="020B0502040204020203" pitchFamily="34" charset="0"/>
              </a:rPr>
              <a:t>Emp id - 164423</a:t>
            </a:r>
            <a:r>
              <a:rPr lang="en-US" sz="1400" b="0" i="0" dirty="0">
                <a:solidFill>
                  <a:schemeClr val="bg1"/>
                </a:solidFill>
                <a:effectLst/>
                <a:latin typeface="Segoe UI" panose="020B0502040204020203" pitchFamily="34" charset="0"/>
                <a:cs typeface="Segoe UI" panose="020B0502040204020203" pitchFamily="34" charset="0"/>
              </a:rPr>
              <a:t> </a:t>
            </a:r>
          </a:p>
          <a:p>
            <a:pPr algn="r">
              <a:spcBef>
                <a:spcPts val="600"/>
              </a:spcBef>
            </a:pPr>
            <a:r>
              <a:rPr lang="en-US" sz="1400" dirty="0">
                <a:solidFill>
                  <a:schemeClr val="bg1"/>
                </a:solidFill>
                <a:latin typeface="Segoe UI" panose="020B0502040204020203" pitchFamily="34" charset="0"/>
                <a:cs typeface="Segoe UI" panose="020B0502040204020203" pitchFamily="34" charset="0"/>
              </a:rPr>
              <a:t>Team – NRG</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44CF7C93-9C13-4104-A9A8-DD7F34083CD6}"/>
              </a:ext>
            </a:extLst>
          </p:cNvPr>
          <p:cNvSpPr/>
          <p:nvPr/>
        </p:nvSpPr>
        <p:spPr>
          <a:xfrm>
            <a:off x="6952545" y="4264453"/>
            <a:ext cx="4866168" cy="800219"/>
          </a:xfrm>
          <a:prstGeom prst="rect">
            <a:avLst/>
          </a:prstGeom>
        </p:spPr>
        <p:txBody>
          <a:bodyPr wrap="square" lIns="0" tIns="0" rIns="0" bIns="0">
            <a:spAutoFit/>
          </a:bodyPr>
          <a:lstStyle/>
          <a:p>
            <a:pPr algn="r">
              <a:spcBef>
                <a:spcPts val="600"/>
              </a:spcBef>
            </a:pPr>
            <a:r>
              <a:rPr lang="en-US" sz="1400" dirty="0">
                <a:solidFill>
                  <a:schemeClr val="bg1"/>
                </a:solidFill>
                <a:latin typeface="Segoe UI" panose="020B0502040204020203" pitchFamily="34" charset="0"/>
                <a:cs typeface="Segoe UI" panose="020B0502040204020203" pitchFamily="34" charset="0"/>
              </a:rPr>
              <a:t>Name – Harshit Gola</a:t>
            </a:r>
          </a:p>
          <a:p>
            <a:pPr algn="r">
              <a:spcBef>
                <a:spcPts val="600"/>
              </a:spcBef>
            </a:pPr>
            <a:r>
              <a:rPr lang="en-US" sz="1400" dirty="0">
                <a:solidFill>
                  <a:schemeClr val="bg1"/>
                </a:solidFill>
                <a:latin typeface="Segoe UI" panose="020B0502040204020203" pitchFamily="34" charset="0"/>
                <a:cs typeface="Segoe UI" panose="020B0502040204020203" pitchFamily="34" charset="0"/>
              </a:rPr>
              <a:t>Emp id </a:t>
            </a:r>
            <a:r>
              <a:rPr lang="en-US" sz="1400" b="0" i="0" dirty="0">
                <a:solidFill>
                  <a:schemeClr val="bg1"/>
                </a:solidFill>
                <a:effectLst/>
                <a:latin typeface="Segoe UI" panose="020B0502040204020203" pitchFamily="34" charset="0"/>
                <a:cs typeface="Segoe UI" panose="020B0502040204020203" pitchFamily="34" charset="0"/>
              </a:rPr>
              <a:t>- 175058 </a:t>
            </a:r>
          </a:p>
          <a:p>
            <a:pPr algn="r">
              <a:spcBef>
                <a:spcPts val="600"/>
              </a:spcBef>
            </a:pPr>
            <a:r>
              <a:rPr lang="en-US" sz="1400" dirty="0">
                <a:solidFill>
                  <a:schemeClr val="bg1"/>
                </a:solidFill>
                <a:latin typeface="Segoe UI" panose="020B0502040204020203" pitchFamily="34" charset="0"/>
                <a:cs typeface="Segoe UI" panose="020B0502040204020203" pitchFamily="34" charset="0"/>
              </a:rPr>
              <a:t>Team – NRG</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A6A5A9B-F9AE-4880-91DA-3807C1BFBF4F}"/>
              </a:ext>
            </a:extLst>
          </p:cNvPr>
          <p:cNvSpPr txBox="1"/>
          <p:nvPr/>
        </p:nvSpPr>
        <p:spPr>
          <a:xfrm>
            <a:off x="8725194" y="2384333"/>
            <a:ext cx="274264" cy="461665"/>
          </a:xfrm>
          <a:prstGeom prst="rect">
            <a:avLst/>
          </a:prstGeom>
          <a:noFill/>
        </p:spPr>
        <p:txBody>
          <a:bodyPr wrap="square" rtlCol="0">
            <a:spAutoFit/>
          </a:bodyPr>
          <a:lstStyle/>
          <a:p>
            <a:r>
              <a:rPr lang="en-IN" sz="2400" b="1" dirty="0">
                <a:solidFill>
                  <a:schemeClr val="bg1"/>
                </a:solidFill>
              </a:rPr>
              <a:t>1</a:t>
            </a:r>
          </a:p>
        </p:txBody>
      </p:sp>
      <p:sp>
        <p:nvSpPr>
          <p:cNvPr id="35" name="Oval 34">
            <a:extLst>
              <a:ext uri="{FF2B5EF4-FFF2-40B4-BE49-F238E27FC236}">
                <a16:creationId xmlns:a16="http://schemas.microsoft.com/office/drawing/2014/main" id="{D60D4F72-3DC7-4D9A-A90A-1534475436F7}"/>
              </a:ext>
            </a:extLst>
          </p:cNvPr>
          <p:cNvSpPr/>
          <p:nvPr/>
        </p:nvSpPr>
        <p:spPr>
          <a:xfrm>
            <a:off x="8674084" y="2399954"/>
            <a:ext cx="429491" cy="435126"/>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6" name="TextBox 35">
            <a:extLst>
              <a:ext uri="{FF2B5EF4-FFF2-40B4-BE49-F238E27FC236}">
                <a16:creationId xmlns:a16="http://schemas.microsoft.com/office/drawing/2014/main" id="{070F3711-B8A6-4662-A6CD-71063A27F348}"/>
              </a:ext>
            </a:extLst>
          </p:cNvPr>
          <p:cNvSpPr txBox="1"/>
          <p:nvPr/>
        </p:nvSpPr>
        <p:spPr>
          <a:xfrm>
            <a:off x="8736649" y="3326904"/>
            <a:ext cx="304359" cy="461665"/>
          </a:xfrm>
          <a:prstGeom prst="rect">
            <a:avLst/>
          </a:prstGeom>
          <a:noFill/>
        </p:spPr>
        <p:txBody>
          <a:bodyPr wrap="square" rtlCol="0">
            <a:spAutoFit/>
          </a:bodyPr>
          <a:lstStyle/>
          <a:p>
            <a:r>
              <a:rPr lang="en-IN" sz="2400" b="1" dirty="0">
                <a:solidFill>
                  <a:schemeClr val="bg1"/>
                </a:solidFill>
              </a:rPr>
              <a:t>2</a:t>
            </a:r>
          </a:p>
        </p:txBody>
      </p:sp>
      <p:sp>
        <p:nvSpPr>
          <p:cNvPr id="37" name="Oval 36">
            <a:extLst>
              <a:ext uri="{FF2B5EF4-FFF2-40B4-BE49-F238E27FC236}">
                <a16:creationId xmlns:a16="http://schemas.microsoft.com/office/drawing/2014/main" id="{A885F10C-59DC-441E-8853-BFA4F5D36CE6}"/>
              </a:ext>
            </a:extLst>
          </p:cNvPr>
          <p:cNvSpPr/>
          <p:nvPr/>
        </p:nvSpPr>
        <p:spPr>
          <a:xfrm>
            <a:off x="8674084" y="3326904"/>
            <a:ext cx="429491" cy="4351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A341849E-B3DF-4EBE-9DE5-296944EC45CF}"/>
              </a:ext>
            </a:extLst>
          </p:cNvPr>
          <p:cNvSpPr txBox="1"/>
          <p:nvPr/>
        </p:nvSpPr>
        <p:spPr>
          <a:xfrm>
            <a:off x="8725194" y="4255905"/>
            <a:ext cx="305260" cy="461665"/>
          </a:xfrm>
          <a:prstGeom prst="rect">
            <a:avLst/>
          </a:prstGeom>
          <a:noFill/>
        </p:spPr>
        <p:txBody>
          <a:bodyPr wrap="square" rtlCol="0">
            <a:spAutoFit/>
          </a:bodyPr>
          <a:lstStyle/>
          <a:p>
            <a:r>
              <a:rPr lang="en-IN" sz="2400" b="1" dirty="0">
                <a:solidFill>
                  <a:schemeClr val="bg1"/>
                </a:solidFill>
              </a:rPr>
              <a:t>3</a:t>
            </a:r>
          </a:p>
        </p:txBody>
      </p:sp>
      <p:sp>
        <p:nvSpPr>
          <p:cNvPr id="39" name="Oval 38">
            <a:extLst>
              <a:ext uri="{FF2B5EF4-FFF2-40B4-BE49-F238E27FC236}">
                <a16:creationId xmlns:a16="http://schemas.microsoft.com/office/drawing/2014/main" id="{D5855331-BC1B-410F-B164-204EF03D45F9}"/>
              </a:ext>
            </a:extLst>
          </p:cNvPr>
          <p:cNvSpPr/>
          <p:nvPr/>
        </p:nvSpPr>
        <p:spPr>
          <a:xfrm>
            <a:off x="8663078" y="4267199"/>
            <a:ext cx="429491" cy="4566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15DF5BC2-2D01-44D9-BBCC-AB0AE6500B05}"/>
              </a:ext>
            </a:extLst>
          </p:cNvPr>
          <p:cNvSpPr/>
          <p:nvPr/>
        </p:nvSpPr>
        <p:spPr>
          <a:xfrm>
            <a:off x="622966" y="2643344"/>
            <a:ext cx="3158747" cy="1754326"/>
          </a:xfrm>
          <a:prstGeom prst="rect">
            <a:avLst/>
          </a:prstGeom>
        </p:spPr>
        <p:txBody>
          <a:bodyPr wrap="square">
            <a:spAutoFit/>
          </a:bodyPr>
          <a:lstStyle/>
          <a:p>
            <a:r>
              <a:rPr lang="en-US" sz="5400" dirty="0">
                <a:solidFill>
                  <a:schemeClr val="bg1"/>
                </a:solidFill>
                <a:latin typeface="Segoe UI Light" panose="020B0502040204020203" pitchFamily="34" charset="0"/>
                <a:cs typeface="Segoe UI Light" panose="020B0502040204020203" pitchFamily="34" charset="0"/>
              </a:rPr>
              <a:t>THANK</a:t>
            </a:r>
          </a:p>
          <a:p>
            <a:r>
              <a:rPr lang="en-US" sz="5400" dirty="0">
                <a:solidFill>
                  <a:schemeClr val="bg1"/>
                </a:solidFill>
                <a:latin typeface="Segoe UI Light" panose="020B0502040204020203" pitchFamily="34" charset="0"/>
                <a:cs typeface="Segoe UI Light" panose="020B0502040204020203" pitchFamily="34" charset="0"/>
              </a:rPr>
              <a:t>YOU</a:t>
            </a:r>
          </a:p>
        </p:txBody>
      </p:sp>
      <p:pic>
        <p:nvPicPr>
          <p:cNvPr id="42" name="Picture 41">
            <a:extLst>
              <a:ext uri="{FF2B5EF4-FFF2-40B4-BE49-F238E27FC236}">
                <a16:creationId xmlns:a16="http://schemas.microsoft.com/office/drawing/2014/main" id="{41A0B8EF-D686-4670-8FFD-D4E9A0604209}"/>
              </a:ext>
            </a:extLst>
          </p:cNvPr>
          <p:cNvPicPr>
            <a:picLocks noChangeAspect="1"/>
          </p:cNvPicPr>
          <p:nvPr/>
        </p:nvPicPr>
        <p:blipFill>
          <a:blip r:embed="rId5"/>
          <a:stretch>
            <a:fillRect/>
          </a:stretch>
        </p:blipFill>
        <p:spPr>
          <a:xfrm>
            <a:off x="222739" y="6248968"/>
            <a:ext cx="930200" cy="339252"/>
          </a:xfrm>
          <a:prstGeom prst="rect">
            <a:avLst/>
          </a:prstGeom>
        </p:spPr>
      </p:pic>
    </p:spTree>
    <p:extLst>
      <p:ext uri="{BB962C8B-B14F-4D97-AF65-F5344CB8AC3E}">
        <p14:creationId xmlns:p14="http://schemas.microsoft.com/office/powerpoint/2010/main" val="225812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Strategies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660400" y="2208283"/>
            <a:ext cx="6190975" cy="4189061"/>
          </a:xfrm>
        </p:spPr>
        <p:txBody>
          <a:bodyPr/>
          <a:lstStyle/>
          <a:p>
            <a:pPr>
              <a:lnSpc>
                <a:spcPct val="100000"/>
              </a:lnSpc>
            </a:pPr>
            <a:r>
              <a:rPr lang="en-US" dirty="0">
                <a:solidFill>
                  <a:schemeClr val="tx1"/>
                </a:solidFill>
              </a:rPr>
              <a:t>Understanding the given Problem Statement.</a:t>
            </a:r>
          </a:p>
          <a:p>
            <a:pPr>
              <a:lnSpc>
                <a:spcPct val="100000"/>
              </a:lnSpc>
            </a:pPr>
            <a:r>
              <a:rPr lang="en-US" dirty="0">
                <a:solidFill>
                  <a:schemeClr val="tx1"/>
                </a:solidFill>
              </a:rPr>
              <a:t>Researching on the factors that can affect the unemployment rate for each of the G7 countries over the years.</a:t>
            </a:r>
          </a:p>
          <a:p>
            <a:pPr>
              <a:lnSpc>
                <a:spcPct val="100000"/>
              </a:lnSpc>
            </a:pPr>
            <a:r>
              <a:rPr lang="en-US" dirty="0">
                <a:solidFill>
                  <a:schemeClr val="tx1"/>
                </a:solidFill>
              </a:rPr>
              <a:t>Gathering necessary and relevant historical data on the factors as much as possible at monthly level from reliable sources.</a:t>
            </a:r>
          </a:p>
          <a:p>
            <a:pPr>
              <a:lnSpc>
                <a:spcPct val="100000"/>
              </a:lnSpc>
            </a:pPr>
            <a:r>
              <a:rPr lang="en-US" dirty="0">
                <a:solidFill>
                  <a:schemeClr val="tx1"/>
                </a:solidFill>
              </a:rPr>
              <a:t>Applying a suitable forecasting technique, a statistical model which would be apt to predict the unemployment rates of the future months.</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pic>
        <p:nvPicPr>
          <p:cNvPr id="6" name="Picture 5">
            <a:extLst>
              <a:ext uri="{FF2B5EF4-FFF2-40B4-BE49-F238E27FC236}">
                <a16:creationId xmlns:a16="http://schemas.microsoft.com/office/drawing/2014/main" id="{4700A057-3C1E-4D7C-9321-2B7FEAB3EF24}"/>
              </a:ext>
            </a:extLst>
          </p:cNvPr>
          <p:cNvPicPr>
            <a:picLocks noChangeAspect="1"/>
          </p:cNvPicPr>
          <p:nvPr/>
        </p:nvPicPr>
        <p:blipFill>
          <a:blip r:embed="rId4"/>
          <a:stretch>
            <a:fillRect/>
          </a:stretch>
        </p:blipFill>
        <p:spPr>
          <a:xfrm>
            <a:off x="775211" y="6292133"/>
            <a:ext cx="1623431" cy="466477"/>
          </a:xfrm>
          <a:prstGeom prst="rect">
            <a:avLst/>
          </a:prstGeom>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B3A8A8B-48E7-4413-A768-2D50A4587DCE}"/>
              </a:ext>
            </a:extLst>
          </p:cNvPr>
          <p:cNvGraphicFramePr>
            <a:graphicFrameLocks noGrp="1"/>
          </p:cNvGraphicFramePr>
          <p:nvPr>
            <p:ph sz="quarter" idx="10"/>
            <p:extLst>
              <p:ext uri="{D42A27DB-BD31-4B8C-83A1-F6EECF244321}">
                <p14:modId xmlns:p14="http://schemas.microsoft.com/office/powerpoint/2010/main" val="21574021"/>
              </p:ext>
            </p:extLst>
          </p:nvPr>
        </p:nvGraphicFramePr>
        <p:xfrm>
          <a:off x="838200" y="1335115"/>
          <a:ext cx="10515600" cy="4887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7021A57-5025-42C7-8483-EC23C49044C2}"/>
              </a:ext>
            </a:extLst>
          </p:cNvPr>
          <p:cNvSpPr>
            <a:spLocks noGrp="1"/>
          </p:cNvSpPr>
          <p:nvPr>
            <p:ph type="title"/>
          </p:nvPr>
        </p:nvSpPr>
        <p:spPr>
          <a:xfrm>
            <a:off x="838200" y="565867"/>
            <a:ext cx="10515600" cy="700115"/>
          </a:xfrm>
        </p:spPr>
        <p:txBody>
          <a:bodyPr/>
          <a:lstStyle/>
          <a:p>
            <a:r>
              <a:rPr lang="en-US" dirty="0"/>
              <a:t>External factors considered</a:t>
            </a:r>
          </a:p>
        </p:txBody>
      </p:sp>
      <p:pic>
        <p:nvPicPr>
          <p:cNvPr id="5" name="Picture 4">
            <a:extLst>
              <a:ext uri="{FF2B5EF4-FFF2-40B4-BE49-F238E27FC236}">
                <a16:creationId xmlns:a16="http://schemas.microsoft.com/office/drawing/2014/main" id="{881E5B3D-B8F7-4C04-8E19-2CE68855D31A}"/>
              </a:ext>
            </a:extLst>
          </p:cNvPr>
          <p:cNvPicPr>
            <a:picLocks noChangeAspect="1"/>
          </p:cNvPicPr>
          <p:nvPr/>
        </p:nvPicPr>
        <p:blipFill>
          <a:blip r:embed="rId7"/>
          <a:stretch>
            <a:fillRect/>
          </a:stretch>
        </p:blipFill>
        <p:spPr>
          <a:xfrm>
            <a:off x="775211" y="6292133"/>
            <a:ext cx="1623431" cy="466477"/>
          </a:xfrm>
          <a:prstGeom prst="rect">
            <a:avLst/>
          </a:prstGeom>
        </p:spPr>
      </p:pic>
      <p:sp>
        <p:nvSpPr>
          <p:cNvPr id="6" name="TextBox 5">
            <a:extLst>
              <a:ext uri="{FF2B5EF4-FFF2-40B4-BE49-F238E27FC236}">
                <a16:creationId xmlns:a16="http://schemas.microsoft.com/office/drawing/2014/main" id="{0C0AC50B-871E-444C-9A3B-5E870F4603B5}"/>
              </a:ext>
            </a:extLst>
          </p:cNvPr>
          <p:cNvSpPr txBox="1"/>
          <p:nvPr/>
        </p:nvSpPr>
        <p:spPr>
          <a:xfrm>
            <a:off x="811696" y="1833846"/>
            <a:ext cx="118611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b="1" noProof="0" dirty="0">
                <a:solidFill>
                  <a:prstClr val="black"/>
                </a:solidFill>
                <a:latin typeface="Calibri"/>
              </a:rPr>
              <a:t>Population figures</a:t>
            </a:r>
            <a:endParaRPr kumimoji="0" lang="en-IN" sz="1500" b="1" i="0" u="none" strike="noStrike" kern="1200" cap="none" spc="0" normalizeH="0" baseline="0" noProof="0" dirty="0">
              <a:ln>
                <a:noFill/>
              </a:ln>
              <a:solidFill>
                <a:prstClr val="black"/>
              </a:solidFill>
              <a:effectLst/>
              <a:uLnTx/>
              <a:uFillTx/>
              <a:latin typeface="Calibri"/>
            </a:endParaRPr>
          </a:p>
        </p:txBody>
      </p:sp>
      <p:sp>
        <p:nvSpPr>
          <p:cNvPr id="7" name="TextBox 6">
            <a:extLst>
              <a:ext uri="{FF2B5EF4-FFF2-40B4-BE49-F238E27FC236}">
                <a16:creationId xmlns:a16="http://schemas.microsoft.com/office/drawing/2014/main" id="{C41CE9CB-96DB-45E3-8F54-A068E63BD828}"/>
              </a:ext>
            </a:extLst>
          </p:cNvPr>
          <p:cNvSpPr txBox="1"/>
          <p:nvPr/>
        </p:nvSpPr>
        <p:spPr>
          <a:xfrm>
            <a:off x="1252287" y="2942456"/>
            <a:ext cx="115960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50" b="1" noProof="0" dirty="0">
                <a:solidFill>
                  <a:prstClr val="black"/>
                </a:solidFill>
                <a:latin typeface="Calibri"/>
              </a:rPr>
              <a:t>Rates &amp; Proportions</a:t>
            </a:r>
            <a:endParaRPr kumimoji="0" lang="en-IN" sz="1450" b="1" i="0" u="none" strike="noStrike" kern="1200" cap="none" spc="0" normalizeH="0" baseline="0" noProof="0" dirty="0">
              <a:ln>
                <a:noFill/>
              </a:ln>
              <a:solidFill>
                <a:prstClr val="black"/>
              </a:solidFill>
              <a:effectLst/>
              <a:uLnTx/>
              <a:uFillTx/>
              <a:latin typeface="Calibri"/>
            </a:endParaRPr>
          </a:p>
        </p:txBody>
      </p:sp>
      <p:sp>
        <p:nvSpPr>
          <p:cNvPr id="8" name="TextBox 7">
            <a:extLst>
              <a:ext uri="{FF2B5EF4-FFF2-40B4-BE49-F238E27FC236}">
                <a16:creationId xmlns:a16="http://schemas.microsoft.com/office/drawing/2014/main" id="{2E76616E-FEE0-4680-9CD7-819653AE4978}"/>
              </a:ext>
            </a:extLst>
          </p:cNvPr>
          <p:cNvSpPr txBox="1"/>
          <p:nvPr/>
        </p:nvSpPr>
        <p:spPr>
          <a:xfrm>
            <a:off x="1239034" y="4089493"/>
            <a:ext cx="118611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b="1" noProof="0" dirty="0">
                <a:solidFill>
                  <a:prstClr val="black"/>
                </a:solidFill>
                <a:latin typeface="Calibri"/>
              </a:rPr>
              <a:t>Economic factors</a:t>
            </a:r>
            <a:endParaRPr kumimoji="0" lang="en-IN" sz="1500" b="1" i="0" u="none" strike="noStrike" kern="1200" cap="none" spc="0" normalizeH="0" baseline="0" noProof="0" dirty="0">
              <a:ln>
                <a:noFill/>
              </a:ln>
              <a:solidFill>
                <a:prstClr val="black"/>
              </a:solidFill>
              <a:effectLst/>
              <a:uLnTx/>
              <a:uFillTx/>
              <a:latin typeface="Calibri"/>
            </a:endParaRPr>
          </a:p>
        </p:txBody>
      </p:sp>
      <p:sp>
        <p:nvSpPr>
          <p:cNvPr id="9" name="TextBox 8">
            <a:extLst>
              <a:ext uri="{FF2B5EF4-FFF2-40B4-BE49-F238E27FC236}">
                <a16:creationId xmlns:a16="http://schemas.microsoft.com/office/drawing/2014/main" id="{075A82DC-4299-4DD2-A054-C34222992063}"/>
              </a:ext>
            </a:extLst>
          </p:cNvPr>
          <p:cNvSpPr txBox="1"/>
          <p:nvPr/>
        </p:nvSpPr>
        <p:spPr>
          <a:xfrm>
            <a:off x="811696" y="5200024"/>
            <a:ext cx="118611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b="1" noProof="0" dirty="0">
                <a:solidFill>
                  <a:prstClr val="black"/>
                </a:solidFill>
                <a:latin typeface="Calibri"/>
              </a:rPr>
              <a:t>Other factors</a:t>
            </a:r>
            <a:endParaRPr kumimoji="0" lang="en-IN" sz="1500" b="1" i="0" u="none" strike="noStrike" kern="120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1798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6005443" cy="830997"/>
          </a:xfrm>
        </p:spPr>
        <p:txBody>
          <a:bodyPr/>
          <a:lstStyle/>
          <a:p>
            <a:r>
              <a:rPr lang="en-US" dirty="0"/>
              <a:t>Data Sources</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2044700"/>
            <a:ext cx="6164470" cy="3560763"/>
          </a:xfrm>
        </p:spPr>
        <p:txBody>
          <a:bodyPr/>
          <a:lstStyle/>
          <a:p>
            <a:pPr marL="457200" indent="-457200">
              <a:buAutoNum type="arabicPeriod"/>
            </a:pPr>
            <a:r>
              <a:rPr lang="en-US" dirty="0">
                <a:solidFill>
                  <a:srgbClr val="002060"/>
                </a:solidFill>
                <a:hlinkClick r:id="rId2">
                  <a:extLst>
                    <a:ext uri="{A12FA001-AC4F-418D-AE19-62706E023703}">
                      <ahyp:hlinkClr xmlns:ahyp="http://schemas.microsoft.com/office/drawing/2018/hyperlinkcolor" val="tx"/>
                    </a:ext>
                  </a:extLst>
                </a:hlinkClick>
              </a:rPr>
              <a:t>Unemployment - Unemployment rate - OECD Data</a:t>
            </a:r>
            <a:endParaRPr lang="en-US" dirty="0">
              <a:solidFill>
                <a:srgbClr val="002060"/>
              </a:solidFill>
            </a:endParaRPr>
          </a:p>
          <a:p>
            <a:pPr marL="457200" indent="-457200">
              <a:buAutoNum type="arabicPeriod"/>
            </a:pPr>
            <a:r>
              <a:rPr lang="en-US" dirty="0">
                <a:solidFill>
                  <a:srgbClr val="002060"/>
                </a:solidFill>
                <a:hlinkClick r:id="rId3">
                  <a:extLst>
                    <a:ext uri="{A12FA001-AC4F-418D-AE19-62706E023703}">
                      <ahyp:hlinkClr xmlns:ahyp="http://schemas.microsoft.com/office/drawing/2018/hyperlinkcolor" val="tx"/>
                    </a:ext>
                  </a:extLst>
                </a:hlinkClick>
              </a:rPr>
              <a:t>https://www.e-stat.go.jp/en/stat-search/files?stat_infid=000040046676</a:t>
            </a:r>
            <a:endParaRPr lang="en-US" dirty="0">
              <a:solidFill>
                <a:srgbClr val="002060"/>
              </a:solidFill>
            </a:endParaRPr>
          </a:p>
          <a:p>
            <a:pPr marL="457200" indent="-457200">
              <a:buAutoNum type="arabicPeriod"/>
            </a:pPr>
            <a:r>
              <a:rPr lang="en-US" u="sng" dirty="0">
                <a:solidFill>
                  <a:srgbClr val="002060"/>
                </a:solidFill>
                <a:hlinkClick r:id="rId4">
                  <a:extLst>
                    <a:ext uri="{A12FA001-AC4F-418D-AE19-62706E023703}">
                      <ahyp:hlinkClr xmlns:ahyp="http://schemas.microsoft.com/office/drawing/2018/hyperlinkcolor" val="tx"/>
                    </a:ext>
                  </a:extLst>
                </a:hlinkClick>
              </a:rPr>
              <a:t>https://fred.stlouisfed.org/tags/series?t=france%3Bunemployment</a:t>
            </a:r>
            <a:endParaRPr lang="en-US" u="sng" dirty="0">
              <a:solidFill>
                <a:srgbClr val="002060"/>
              </a:solidFill>
            </a:endParaRPr>
          </a:p>
          <a:p>
            <a:pPr marL="457200" indent="-457200">
              <a:buAutoNum type="arabicPeriod"/>
            </a:pPr>
            <a:r>
              <a:rPr lang="en-US" u="sng" dirty="0">
                <a:solidFill>
                  <a:srgbClr val="002060"/>
                </a:solidFill>
                <a:hlinkClick r:id="rId5">
                  <a:extLst>
                    <a:ext uri="{A12FA001-AC4F-418D-AE19-62706E023703}">
                      <ahyp:hlinkClr xmlns:ahyp="http://schemas.microsoft.com/office/drawing/2018/hyperlinkcolor" val="tx"/>
                    </a:ext>
                  </a:extLst>
                </a:hlinkClick>
              </a:rPr>
              <a:t>www.ons.gov.uk</a:t>
            </a:r>
            <a:endParaRPr lang="en-US" u="sng" dirty="0">
              <a:solidFill>
                <a:srgbClr val="002060"/>
              </a:solidFill>
            </a:endParaRPr>
          </a:p>
          <a:p>
            <a:pPr marL="457200" indent="-457200">
              <a:buAutoNum type="arabicPeriod"/>
            </a:pPr>
            <a:r>
              <a:rPr lang="en-US" u="sng" dirty="0">
                <a:solidFill>
                  <a:srgbClr val="002060"/>
                </a:solidFill>
                <a:hlinkClick r:id="rId6">
                  <a:extLst>
                    <a:ext uri="{A12FA001-AC4F-418D-AE19-62706E023703}">
                      <ahyp:hlinkClr xmlns:ahyp="http://schemas.microsoft.com/office/drawing/2018/hyperlinkcolor" val="tx"/>
                    </a:ext>
                  </a:extLst>
                </a:hlinkClick>
              </a:rPr>
              <a:t>www.istat.it</a:t>
            </a:r>
            <a:endParaRPr lang="en-US" u="sng" dirty="0">
              <a:solidFill>
                <a:srgbClr val="002060"/>
              </a:solidFill>
            </a:endParaRPr>
          </a:p>
          <a:p>
            <a:pPr marL="457200" indent="-457200">
              <a:buAutoNum type="arabicPeriod"/>
            </a:pPr>
            <a:r>
              <a:rPr lang="en-US" u="sng" dirty="0">
                <a:solidFill>
                  <a:srgbClr val="002060"/>
                </a:solidFill>
                <a:hlinkClick r:id="rId7">
                  <a:extLst>
                    <a:ext uri="{A12FA001-AC4F-418D-AE19-62706E023703}">
                      <ahyp:hlinkClr xmlns:ahyp="http://schemas.microsoft.com/office/drawing/2018/hyperlinkcolor" val="tx"/>
                    </a:ext>
                  </a:extLst>
                </a:hlinkClick>
              </a:rPr>
              <a:t>www.statista.com</a:t>
            </a:r>
            <a:endParaRPr lang="en-US" dirty="0">
              <a:solidFill>
                <a:srgbClr val="002060"/>
              </a:solidFill>
            </a:endParaRPr>
          </a:p>
          <a:p>
            <a:pPr marL="457200" indent="-457200">
              <a:buAutoNum type="arabicPeriod"/>
            </a:pPr>
            <a:endParaRPr lang="en-US" dirty="0"/>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8"/>
          <a:srcRect l="22544" r="22544"/>
          <a:stretch>
            <a:fillRect/>
          </a:stretch>
        </p:blipFill>
        <p:spPr/>
      </p:pic>
      <p:pic>
        <p:nvPicPr>
          <p:cNvPr id="13" name="Picture 12">
            <a:extLst>
              <a:ext uri="{FF2B5EF4-FFF2-40B4-BE49-F238E27FC236}">
                <a16:creationId xmlns:a16="http://schemas.microsoft.com/office/drawing/2014/main" id="{8A0ADCF2-D630-444D-8B7D-DD286C3EFE82}"/>
              </a:ext>
            </a:extLst>
          </p:cNvPr>
          <p:cNvPicPr>
            <a:picLocks noChangeAspect="1"/>
          </p:cNvPicPr>
          <p:nvPr/>
        </p:nvPicPr>
        <p:blipFill>
          <a:blip r:embed="rId9"/>
          <a:stretch>
            <a:fillRect/>
          </a:stretch>
        </p:blipFill>
        <p:spPr>
          <a:xfrm>
            <a:off x="775211" y="6292133"/>
            <a:ext cx="1623431" cy="466477"/>
          </a:xfrm>
          <a:prstGeom prst="rect">
            <a:avLst/>
          </a:prstGeom>
        </p:spPr>
      </p:pic>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1" y="1"/>
            <a:ext cx="12099235" cy="959618"/>
          </a:xfrm>
        </p:spPr>
        <p:txBody>
          <a:bodyPr/>
          <a:lstStyle/>
          <a:p>
            <a:r>
              <a:rPr lang="en-US" sz="4400" dirty="0"/>
              <a:t>One example of the type of datasets used</a:t>
            </a:r>
          </a:p>
        </p:txBody>
      </p:sp>
      <p:pic>
        <p:nvPicPr>
          <p:cNvPr id="9" name="Picture 8">
            <a:extLst>
              <a:ext uri="{FF2B5EF4-FFF2-40B4-BE49-F238E27FC236}">
                <a16:creationId xmlns:a16="http://schemas.microsoft.com/office/drawing/2014/main" id="{E25FB3E1-54EF-449D-8C0B-4309DEC3E286}"/>
              </a:ext>
            </a:extLst>
          </p:cNvPr>
          <p:cNvPicPr>
            <a:picLocks noChangeAspect="1"/>
          </p:cNvPicPr>
          <p:nvPr/>
        </p:nvPicPr>
        <p:blipFill>
          <a:blip r:embed="rId2"/>
          <a:stretch>
            <a:fillRect/>
          </a:stretch>
        </p:blipFill>
        <p:spPr>
          <a:xfrm>
            <a:off x="775211" y="6292133"/>
            <a:ext cx="1623431" cy="466477"/>
          </a:xfrm>
          <a:prstGeom prst="rect">
            <a:avLst/>
          </a:prstGeom>
        </p:spPr>
      </p:pic>
      <p:pic>
        <p:nvPicPr>
          <p:cNvPr id="11" name="Picture 10">
            <a:extLst>
              <a:ext uri="{FF2B5EF4-FFF2-40B4-BE49-F238E27FC236}">
                <a16:creationId xmlns:a16="http://schemas.microsoft.com/office/drawing/2014/main" id="{5BCB5554-EE24-45E1-A748-8748FD64CB1B}"/>
              </a:ext>
            </a:extLst>
          </p:cNvPr>
          <p:cNvPicPr>
            <a:picLocks noChangeAspect="1"/>
          </p:cNvPicPr>
          <p:nvPr/>
        </p:nvPicPr>
        <p:blipFill>
          <a:blip r:embed="rId3"/>
          <a:stretch>
            <a:fillRect/>
          </a:stretch>
        </p:blipFill>
        <p:spPr>
          <a:xfrm>
            <a:off x="0" y="959618"/>
            <a:ext cx="12192000" cy="5229147"/>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660400" y="407648"/>
            <a:ext cx="10693400" cy="830997"/>
          </a:xfrm>
        </p:spPr>
        <p:txBody>
          <a:bodyPr/>
          <a:lstStyle/>
          <a:p>
            <a:r>
              <a:rPr lang="en-US" dirty="0"/>
              <a:t>Methodologies &amp; Workflow</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424988" y="1934818"/>
            <a:ext cx="1206593" cy="1060177"/>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A302878-D117-49D8-8CD3-093E34DF215B}"/>
              </a:ext>
            </a:extLst>
          </p:cNvPr>
          <p:cNvSpPr txBox="1"/>
          <p:nvPr/>
        </p:nvSpPr>
        <p:spPr>
          <a:xfrm>
            <a:off x="1703353" y="1452070"/>
            <a:ext cx="4503162" cy="214930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chemeClr val="accent4"/>
                </a:solidFill>
                <a:latin typeface="+mj-lt"/>
                <a:cs typeface="Biome Light" panose="020B0303030204020804" pitchFamily="34" charset="0"/>
              </a:rPr>
              <a:t>Importing &amp; preparing the datasets</a:t>
            </a: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cs typeface="Biome Light" panose="020B0303030204020804" pitchFamily="34" charset="0"/>
              </a:rPr>
              <a:t>Historical data </a:t>
            </a:r>
            <a:r>
              <a:rPr lang="en-US" sz="1600" dirty="0">
                <a:cs typeface="Biome Light" panose="020B0303030204020804" pitchFamily="34" charset="0"/>
              </a:rPr>
              <a:t>at </a:t>
            </a:r>
            <a:r>
              <a:rPr lang="en-US" sz="1600" b="1" dirty="0">
                <a:cs typeface="Biome Light" panose="020B0303030204020804" pitchFamily="34" charset="0"/>
              </a:rPr>
              <a:t>monthly level </a:t>
            </a:r>
            <a:r>
              <a:rPr lang="en-US" sz="1600" dirty="0">
                <a:cs typeface="Biome Light" panose="020B0303030204020804" pitchFamily="34" charset="0"/>
              </a:rPr>
              <a:t>for all the factors have been imported into the Analytical tool, R Studio from the reliable websites.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Data preparation includes adding </a:t>
            </a:r>
            <a:r>
              <a:rPr lang="en-US" sz="1600" b="1" dirty="0">
                <a:cs typeface="Biome Light" panose="020B0303030204020804" pitchFamily="34" charset="0"/>
              </a:rPr>
              <a:t>new derived variable</a:t>
            </a:r>
            <a:r>
              <a:rPr lang="en-US" sz="1600" dirty="0">
                <a:cs typeface="Biome Light" panose="020B0303030204020804" pitchFamily="34" charset="0"/>
              </a:rPr>
              <a:t> from the existing factors &amp; deciding upon the final sets of external variables based on </a:t>
            </a:r>
            <a:r>
              <a:rPr lang="en-US" sz="1600" b="1" dirty="0">
                <a:cs typeface="Biome Light" panose="020B0303030204020804" pitchFamily="34" charset="0"/>
              </a:rPr>
              <a:t>Multicollinearity.</a:t>
            </a:r>
            <a:endParaRPr kumimoji="0" lang="en-US" sz="1600" b="1"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278287" y="1934818"/>
            <a:ext cx="1253462" cy="1060176"/>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4DBD184-BCBE-4A38-8DF2-C0C550ADE4C4}"/>
              </a:ext>
            </a:extLst>
          </p:cNvPr>
          <p:cNvSpPr txBox="1"/>
          <p:nvPr/>
        </p:nvSpPr>
        <p:spPr>
          <a:xfrm>
            <a:off x="7496644" y="1452070"/>
            <a:ext cx="4695356" cy="192770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chemeClr val="accent4"/>
                </a:solidFill>
                <a:latin typeface="+mj-lt"/>
                <a:cs typeface="Biome Light" panose="020B0303030204020804" pitchFamily="34" charset="0"/>
              </a:rPr>
              <a:t>Splitting the datasets –Train &amp; Test parts</a:t>
            </a: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The latest 6 months data has been taken into </a:t>
            </a:r>
            <a:r>
              <a:rPr lang="en-US" sz="1600" b="1" dirty="0">
                <a:cs typeface="Biome Light" panose="020B0303030204020804" pitchFamily="34" charset="0"/>
              </a:rPr>
              <a:t>“Test” </a:t>
            </a:r>
            <a:r>
              <a:rPr lang="en-US" sz="1600" dirty="0">
                <a:cs typeface="Biome Light" panose="020B0303030204020804" pitchFamily="34" charset="0"/>
              </a:rPr>
              <a:t>data and the rest has been taken into </a:t>
            </a:r>
            <a:r>
              <a:rPr lang="en-US" sz="1600" b="1" dirty="0">
                <a:cs typeface="Biome Light" panose="020B0303030204020804" pitchFamily="34" charset="0"/>
              </a:rPr>
              <a:t>“Train” </a:t>
            </a:r>
            <a:r>
              <a:rPr lang="en-US" sz="1600" dirty="0">
                <a:cs typeface="Biome Light" panose="020B0303030204020804" pitchFamily="34" charset="0"/>
              </a:rPr>
              <a:t>data which is used to build and finalize the 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a:t>
            </a:r>
            <a:r>
              <a:rPr kumimoji="0" lang="en-US" sz="1600" b="1" i="0" u="none" strike="noStrike" kern="1200" cap="none" spc="0" normalizeH="0" baseline="0" noProof="0" dirty="0">
                <a:ln>
                  <a:noFill/>
                </a:ln>
                <a:effectLst/>
                <a:uLnTx/>
                <a:uFillTx/>
                <a:latin typeface="+mn-lt"/>
                <a:ea typeface="+mn-ea"/>
                <a:cs typeface="Biome Light" panose="020B0303030204020804" pitchFamily="34" charset="0"/>
              </a:rPr>
              <a:t>“Test” </a:t>
            </a: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data has been used for validating the final model by comparing the actual values with the predicted ones.</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424987" y="4249290"/>
            <a:ext cx="1289252" cy="1060177"/>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0A3F38B-310F-454B-9EF6-EF4B5FD017B0}"/>
              </a:ext>
            </a:extLst>
          </p:cNvPr>
          <p:cNvSpPr txBox="1"/>
          <p:nvPr/>
        </p:nvSpPr>
        <p:spPr>
          <a:xfrm>
            <a:off x="1714239" y="3781350"/>
            <a:ext cx="4789628" cy="217700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chemeClr val="accent4"/>
                </a:solidFill>
                <a:latin typeface="+mj-lt"/>
                <a:cs typeface="Biome Light" panose="020B0303030204020804" pitchFamily="34" charset="0"/>
              </a:rPr>
              <a:t>Deciding upon the model parameters and finalizing it using the “Train” set</a:t>
            </a: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Here the parameters </a:t>
            </a:r>
            <a:r>
              <a:rPr lang="en-US" sz="1600" b="1" dirty="0">
                <a:cs typeface="Biome Light" panose="020B0303030204020804" pitchFamily="34" charset="0"/>
              </a:rPr>
              <a:t>p</a:t>
            </a:r>
            <a:r>
              <a:rPr lang="en-US" sz="1600" dirty="0">
                <a:cs typeface="Biome Light" panose="020B0303030204020804" pitchFamily="34" charset="0"/>
              </a:rPr>
              <a:t>, </a:t>
            </a:r>
            <a:r>
              <a:rPr lang="en-US" sz="1600" b="1" dirty="0">
                <a:cs typeface="Biome Light" panose="020B0303030204020804" pitchFamily="34" charset="0"/>
              </a:rPr>
              <a:t>d</a:t>
            </a:r>
            <a:r>
              <a:rPr lang="en-US" sz="1600" dirty="0">
                <a:cs typeface="Biome Light" panose="020B0303030204020804" pitchFamily="34" charset="0"/>
              </a:rPr>
              <a:t> and </a:t>
            </a:r>
            <a:r>
              <a:rPr lang="en-US" sz="1600" b="1" dirty="0">
                <a:cs typeface="Biome Light" panose="020B0303030204020804" pitchFamily="34" charset="0"/>
              </a:rPr>
              <a:t>q</a:t>
            </a:r>
            <a:r>
              <a:rPr lang="en-US" sz="1600" dirty="0">
                <a:cs typeface="Biome Light" panose="020B0303030204020804" pitchFamily="34" charset="0"/>
              </a:rPr>
              <a:t> has been finalized where </a:t>
            </a:r>
            <a:r>
              <a:rPr lang="en-US" sz="1600" b="1" dirty="0">
                <a:cs typeface="Biome Light" panose="020B0303030204020804" pitchFamily="34" charset="0"/>
              </a:rPr>
              <a:t>p</a:t>
            </a:r>
            <a:r>
              <a:rPr lang="en-US" sz="1600" dirty="0">
                <a:cs typeface="Biome Light" panose="020B0303030204020804" pitchFamily="34" charset="0"/>
              </a:rPr>
              <a:t>, </a:t>
            </a:r>
            <a:r>
              <a:rPr lang="en-US" sz="1600" b="1" dirty="0">
                <a:cs typeface="Biome Light" panose="020B0303030204020804" pitchFamily="34" charset="0"/>
              </a:rPr>
              <a:t>d</a:t>
            </a:r>
            <a:r>
              <a:rPr lang="en-US" sz="1600" dirty="0">
                <a:cs typeface="Biome Light" panose="020B0303030204020804" pitchFamily="34" charset="0"/>
              </a:rPr>
              <a:t>, </a:t>
            </a:r>
            <a:r>
              <a:rPr lang="en-US" sz="1600" b="1" dirty="0">
                <a:cs typeface="Biome Light" panose="020B0303030204020804" pitchFamily="34" charset="0"/>
              </a:rPr>
              <a:t>q </a:t>
            </a:r>
            <a:r>
              <a:rPr lang="en-US" sz="1600" dirty="0">
                <a:cs typeface="Biome Light" panose="020B0303030204020804" pitchFamily="34" charset="0"/>
              </a:rPr>
              <a:t>are the orders of </a:t>
            </a:r>
            <a:r>
              <a:rPr lang="en-US" sz="1600" b="1" dirty="0">
                <a:cs typeface="Biome Light" panose="020B0303030204020804" pitchFamily="34" charset="0"/>
              </a:rPr>
              <a:t>Auto-Regressive</a:t>
            </a:r>
            <a:r>
              <a:rPr lang="en-US" sz="1600" dirty="0">
                <a:cs typeface="Biome Light" panose="020B0303030204020804" pitchFamily="34" charset="0"/>
              </a:rPr>
              <a:t>, </a:t>
            </a:r>
            <a:r>
              <a:rPr lang="en-US" sz="1600" b="1" dirty="0">
                <a:cs typeface="Biome Light" panose="020B0303030204020804" pitchFamily="34" charset="0"/>
              </a:rPr>
              <a:t>differencing</a:t>
            </a:r>
            <a:r>
              <a:rPr lang="en-US" sz="1600" dirty="0">
                <a:cs typeface="Biome Light" panose="020B0303030204020804" pitchFamily="34" charset="0"/>
              </a:rPr>
              <a:t> and </a:t>
            </a:r>
            <a:r>
              <a:rPr lang="en-US" sz="1600" b="1" dirty="0">
                <a:cs typeface="Biome Light" panose="020B0303030204020804" pitchFamily="34" charset="0"/>
              </a:rPr>
              <a:t>Moving Average processes </a:t>
            </a:r>
            <a:r>
              <a:rPr lang="en-US" sz="1600" dirty="0">
                <a:cs typeface="Biome Light" panose="020B0303030204020804" pitchFamily="34" charset="0"/>
              </a:rPr>
              <a:t>respectively.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Only the significant coefficients are kept in the final model which are decided from the table of test of significance with the corresponding p-values.</a:t>
            </a:r>
          </a:p>
        </p:txBody>
      </p:sp>
      <p:sp>
        <p:nvSpPr>
          <p:cNvPr id="9" name="TextBox 8">
            <a:extLst>
              <a:ext uri="{FF2B5EF4-FFF2-40B4-BE49-F238E27FC236}">
                <a16:creationId xmlns:a16="http://schemas.microsoft.com/office/drawing/2014/main" id="{BBD1A11C-0D13-40D5-A96C-6C9C65FDED12}"/>
              </a:ext>
            </a:extLst>
          </p:cNvPr>
          <p:cNvSpPr txBox="1"/>
          <p:nvPr/>
        </p:nvSpPr>
        <p:spPr>
          <a:xfrm>
            <a:off x="7531749" y="3781350"/>
            <a:ext cx="4792773" cy="2149306"/>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chemeClr val="accent4"/>
                </a:solidFill>
                <a:latin typeface="+mj-lt"/>
                <a:cs typeface="Biome Light" panose="020B0303030204020804" pitchFamily="34" charset="0"/>
              </a:rPr>
              <a:t>Obtaining modelled values &amp; future forecasts</a:t>
            </a:r>
            <a:endPar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model, trained on the Train set has been validated on the “Test” set and wherever external regressors are present in final model, the values of those are forecasted for the future months and then used as input. Future forecasts are then obtained as required.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The upper &amp; lower limits are the </a:t>
            </a:r>
            <a:r>
              <a:rPr lang="en-US" sz="1600" b="1" dirty="0">
                <a:cs typeface="Biome Light" panose="020B0303030204020804" pitchFamily="34" charset="0"/>
              </a:rPr>
              <a:t>95% Confidence intervals</a:t>
            </a:r>
            <a:r>
              <a:rPr lang="en-US" sz="1600" dirty="0">
                <a:cs typeface="Biome Light" panose="020B0303030204020804" pitchFamily="34" charset="0"/>
              </a:rPr>
              <a:t>.</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29" name="Hexagon 28">
            <a:extLst>
              <a:ext uri="{FF2B5EF4-FFF2-40B4-BE49-F238E27FC236}">
                <a16:creationId xmlns:a16="http://schemas.microsoft.com/office/drawing/2014/main" id="{E343759C-36CA-5F55-6E2A-C27A75147AD2}"/>
              </a:ext>
              <a:ext uri="{C183D7F6-B498-43B3-948B-1728B52AA6E4}">
                <adec:decorative xmlns:adec="http://schemas.microsoft.com/office/drawing/2017/decorative" val="1"/>
              </a:ext>
            </a:extLst>
          </p:cNvPr>
          <p:cNvSpPr/>
          <p:nvPr/>
        </p:nvSpPr>
        <p:spPr>
          <a:xfrm>
            <a:off x="6356665" y="4249289"/>
            <a:ext cx="1206593" cy="1060177"/>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2" descr="Badge 4 with solid fill">
            <a:extLst>
              <a:ext uri="{FF2B5EF4-FFF2-40B4-BE49-F238E27FC236}">
                <a16:creationId xmlns:a16="http://schemas.microsoft.com/office/drawing/2014/main" id="{7D7E4E32-11D8-C17D-70AC-EE72A2D0D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3867" y="4322178"/>
            <a:ext cx="914400" cy="914400"/>
          </a:xfrm>
          <a:prstGeom prst="rect">
            <a:avLst/>
          </a:prstGeom>
        </p:spPr>
      </p:pic>
      <p:pic>
        <p:nvPicPr>
          <p:cNvPr id="37" name="Graphic 36" descr="Badge 2 with solid fill">
            <a:extLst>
              <a:ext uri="{FF2B5EF4-FFF2-40B4-BE49-F238E27FC236}">
                <a16:creationId xmlns:a16="http://schemas.microsoft.com/office/drawing/2014/main" id="{36483803-5053-9EC3-82AF-6B6580AB3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413" y="4322178"/>
            <a:ext cx="914400" cy="914400"/>
          </a:xfrm>
          <a:prstGeom prst="rect">
            <a:avLst/>
          </a:prstGeom>
        </p:spPr>
      </p:pic>
      <p:pic>
        <p:nvPicPr>
          <p:cNvPr id="40" name="Graphic 39" descr="Badge 1 with solid fill">
            <a:extLst>
              <a:ext uri="{FF2B5EF4-FFF2-40B4-BE49-F238E27FC236}">
                <a16:creationId xmlns:a16="http://schemas.microsoft.com/office/drawing/2014/main" id="{C4CED106-238F-EDF6-7F97-14756275ED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336" y="2022289"/>
            <a:ext cx="914400" cy="914400"/>
          </a:xfrm>
          <a:prstGeom prst="rect">
            <a:avLst/>
          </a:prstGeom>
        </p:spPr>
      </p:pic>
      <p:pic>
        <p:nvPicPr>
          <p:cNvPr id="42" name="Graphic 41" descr="Badge with solid fill">
            <a:extLst>
              <a:ext uri="{FF2B5EF4-FFF2-40B4-BE49-F238E27FC236}">
                <a16:creationId xmlns:a16="http://schemas.microsoft.com/office/drawing/2014/main" id="{A5CCBA26-D914-3780-135D-0B814682BF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7818" y="2007706"/>
            <a:ext cx="914400" cy="914400"/>
          </a:xfrm>
          <a:prstGeom prst="rect">
            <a:avLst/>
          </a:prstGeom>
        </p:spPr>
      </p:pic>
      <p:pic>
        <p:nvPicPr>
          <p:cNvPr id="16" name="Picture 15">
            <a:extLst>
              <a:ext uri="{FF2B5EF4-FFF2-40B4-BE49-F238E27FC236}">
                <a16:creationId xmlns:a16="http://schemas.microsoft.com/office/drawing/2014/main" id="{A1FB9BBE-2651-421B-8877-948FF62BAE46}"/>
              </a:ext>
            </a:extLst>
          </p:cNvPr>
          <p:cNvPicPr>
            <a:picLocks noChangeAspect="1"/>
          </p:cNvPicPr>
          <p:nvPr/>
        </p:nvPicPr>
        <p:blipFill>
          <a:blip r:embed="rId11"/>
          <a:stretch>
            <a:fillRect/>
          </a:stretch>
        </p:blipFill>
        <p:spPr>
          <a:xfrm>
            <a:off x="775211" y="6292133"/>
            <a:ext cx="1623431" cy="466477"/>
          </a:xfrm>
          <a:prstGeom prst="rect">
            <a:avLst/>
          </a:prstGeom>
        </p:spPr>
      </p:pic>
    </p:spTree>
    <p:extLst>
      <p:ext uri="{BB962C8B-B14F-4D97-AF65-F5344CB8AC3E}">
        <p14:creationId xmlns:p14="http://schemas.microsoft.com/office/powerpoint/2010/main" val="412067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4BDFFB1-EF8A-41D2-B558-545C8088F9EC}"/>
              </a:ext>
            </a:extLst>
          </p:cNvPr>
          <p:cNvGraphicFramePr>
            <a:graphicFrameLocks noGrp="1"/>
          </p:cNvGraphicFramePr>
          <p:nvPr>
            <p:ph sz="quarter" idx="10"/>
            <p:extLst>
              <p:ext uri="{D42A27DB-BD31-4B8C-83A1-F6EECF244321}">
                <p14:modId xmlns:p14="http://schemas.microsoft.com/office/powerpoint/2010/main" val="3900597412"/>
              </p:ext>
            </p:extLst>
          </p:nvPr>
        </p:nvGraphicFramePr>
        <p:xfrm>
          <a:off x="-954156" y="1537252"/>
          <a:ext cx="12307956" cy="4837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50B5040-8406-46C8-A527-C84E021E383A}"/>
              </a:ext>
            </a:extLst>
          </p:cNvPr>
          <p:cNvSpPr>
            <a:spLocks noGrp="1"/>
          </p:cNvSpPr>
          <p:nvPr>
            <p:ph type="title"/>
          </p:nvPr>
        </p:nvSpPr>
        <p:spPr>
          <a:xfrm>
            <a:off x="838200" y="483704"/>
            <a:ext cx="10515600" cy="700115"/>
          </a:xfrm>
        </p:spPr>
        <p:txBody>
          <a:bodyPr/>
          <a:lstStyle/>
          <a:p>
            <a:r>
              <a:rPr lang="en-US" dirty="0"/>
              <a:t>Final models used for prediction</a:t>
            </a:r>
          </a:p>
        </p:txBody>
      </p:sp>
      <p:pic>
        <p:nvPicPr>
          <p:cNvPr id="5" name="Picture 4">
            <a:extLst>
              <a:ext uri="{FF2B5EF4-FFF2-40B4-BE49-F238E27FC236}">
                <a16:creationId xmlns:a16="http://schemas.microsoft.com/office/drawing/2014/main" id="{59592317-25E1-4790-8BDE-6E9308DFEEC8}"/>
              </a:ext>
            </a:extLst>
          </p:cNvPr>
          <p:cNvPicPr>
            <a:picLocks noChangeAspect="1"/>
          </p:cNvPicPr>
          <p:nvPr/>
        </p:nvPicPr>
        <p:blipFill>
          <a:blip r:embed="rId7"/>
          <a:stretch>
            <a:fillRect/>
          </a:stretch>
        </p:blipFill>
        <p:spPr>
          <a:xfrm>
            <a:off x="775211" y="6292133"/>
            <a:ext cx="1623431" cy="466477"/>
          </a:xfrm>
          <a:prstGeom prst="rect">
            <a:avLst/>
          </a:prstGeom>
        </p:spPr>
      </p:pic>
    </p:spTree>
    <p:extLst>
      <p:ext uri="{BB962C8B-B14F-4D97-AF65-F5344CB8AC3E}">
        <p14:creationId xmlns:p14="http://schemas.microsoft.com/office/powerpoint/2010/main" val="115912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4149138" y="2186608"/>
            <a:ext cx="3924934" cy="1987827"/>
          </a:xfrm>
        </p:spPr>
        <p:txBody>
          <a:bodyPr/>
          <a:lstStyle/>
          <a:p>
            <a:pPr algn="ctr" rtl="0" eaLnBrk="1" latinLnBrk="0" hangingPunct="1"/>
            <a:r>
              <a:rPr lang="en-US" dirty="0">
                <a:latin typeface="Calibri Light" panose="020F0302020204030204" pitchFamily="34" charset="0"/>
                <a:ea typeface="+mn-ea"/>
                <a:cs typeface="+mn-cs"/>
              </a:rPr>
              <a:t>Results from the fitted models</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F347F71-0567-4DF8-8D55-9B28E81C512D}"/>
              </a:ext>
            </a:extLst>
          </p:cNvPr>
          <p:cNvPicPr>
            <a:picLocks noChangeAspect="1"/>
          </p:cNvPicPr>
          <p:nvPr/>
        </p:nvPicPr>
        <p:blipFill>
          <a:blip r:embed="rId3"/>
          <a:stretch>
            <a:fillRect/>
          </a:stretch>
        </p:blipFill>
        <p:spPr>
          <a:xfrm>
            <a:off x="6965411" y="4956313"/>
            <a:ext cx="1383460" cy="504559"/>
          </a:xfrm>
          <a:prstGeom prst="rect">
            <a:avLst/>
          </a:prstGeom>
        </p:spPr>
      </p:pic>
    </p:spTree>
    <p:extLst>
      <p:ext uri="{BB962C8B-B14F-4D97-AF65-F5344CB8AC3E}">
        <p14:creationId xmlns:p14="http://schemas.microsoft.com/office/powerpoint/2010/main" val="111025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6E64DDD-0253-4B4A-AF61-3FC91DDCF22A}"/>
              </a:ext>
            </a:extLst>
          </p:cNvPr>
          <p:cNvSpPr txBox="1">
            <a:spLocks/>
          </p:cNvSpPr>
          <p:nvPr/>
        </p:nvSpPr>
        <p:spPr>
          <a:xfrm>
            <a:off x="-66261" y="225287"/>
            <a:ext cx="12324522" cy="543339"/>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3000" dirty="0"/>
              <a:t>Examples of Actual vs Fitted plots for some of the countries over the years</a:t>
            </a:r>
          </a:p>
        </p:txBody>
      </p:sp>
      <p:pic>
        <p:nvPicPr>
          <p:cNvPr id="21" name="Picture 20">
            <a:extLst>
              <a:ext uri="{FF2B5EF4-FFF2-40B4-BE49-F238E27FC236}">
                <a16:creationId xmlns:a16="http://schemas.microsoft.com/office/drawing/2014/main" id="{2AD4D090-57FD-4DAD-8DE0-8DB0F6E6CE8E}"/>
              </a:ext>
            </a:extLst>
          </p:cNvPr>
          <p:cNvPicPr>
            <a:picLocks noChangeAspect="1"/>
          </p:cNvPicPr>
          <p:nvPr/>
        </p:nvPicPr>
        <p:blipFill>
          <a:blip r:embed="rId3"/>
          <a:stretch>
            <a:fillRect/>
          </a:stretch>
        </p:blipFill>
        <p:spPr>
          <a:xfrm>
            <a:off x="775211" y="6292133"/>
            <a:ext cx="1623431" cy="466477"/>
          </a:xfrm>
          <a:prstGeom prst="rect">
            <a:avLst/>
          </a:prstGeom>
        </p:spPr>
      </p:pic>
      <p:pic>
        <p:nvPicPr>
          <p:cNvPr id="6" name="Picture 5">
            <a:extLst>
              <a:ext uri="{FF2B5EF4-FFF2-40B4-BE49-F238E27FC236}">
                <a16:creationId xmlns:a16="http://schemas.microsoft.com/office/drawing/2014/main" id="{E6491D6E-0258-4DCE-A761-A52A42DB517D}"/>
              </a:ext>
            </a:extLst>
          </p:cNvPr>
          <p:cNvPicPr>
            <a:picLocks noChangeAspect="1"/>
          </p:cNvPicPr>
          <p:nvPr/>
        </p:nvPicPr>
        <p:blipFill>
          <a:blip r:embed="rId4"/>
          <a:stretch>
            <a:fillRect/>
          </a:stretch>
        </p:blipFill>
        <p:spPr>
          <a:xfrm>
            <a:off x="391763" y="967409"/>
            <a:ext cx="5346428" cy="2968487"/>
          </a:xfrm>
          <a:prstGeom prst="rect">
            <a:avLst/>
          </a:prstGeom>
        </p:spPr>
      </p:pic>
      <p:pic>
        <p:nvPicPr>
          <p:cNvPr id="10" name="Picture 9">
            <a:extLst>
              <a:ext uri="{FF2B5EF4-FFF2-40B4-BE49-F238E27FC236}">
                <a16:creationId xmlns:a16="http://schemas.microsoft.com/office/drawing/2014/main" id="{FDA9149B-E883-48CD-8498-35968937C140}"/>
              </a:ext>
            </a:extLst>
          </p:cNvPr>
          <p:cNvPicPr>
            <a:picLocks noChangeAspect="1"/>
          </p:cNvPicPr>
          <p:nvPr/>
        </p:nvPicPr>
        <p:blipFill>
          <a:blip r:embed="rId5"/>
          <a:stretch>
            <a:fillRect/>
          </a:stretch>
        </p:blipFill>
        <p:spPr>
          <a:xfrm>
            <a:off x="5959083" y="967409"/>
            <a:ext cx="5716082" cy="2988365"/>
          </a:xfrm>
          <a:prstGeom prst="rect">
            <a:avLst/>
          </a:prstGeom>
        </p:spPr>
      </p:pic>
      <p:pic>
        <p:nvPicPr>
          <p:cNvPr id="14" name="Picture 13">
            <a:extLst>
              <a:ext uri="{FF2B5EF4-FFF2-40B4-BE49-F238E27FC236}">
                <a16:creationId xmlns:a16="http://schemas.microsoft.com/office/drawing/2014/main" id="{9D078BDD-87EF-49C8-A152-390AB280CC09}"/>
              </a:ext>
            </a:extLst>
          </p:cNvPr>
          <p:cNvPicPr>
            <a:picLocks noChangeAspect="1"/>
          </p:cNvPicPr>
          <p:nvPr/>
        </p:nvPicPr>
        <p:blipFill>
          <a:blip r:embed="rId6"/>
          <a:stretch>
            <a:fillRect/>
          </a:stretch>
        </p:blipFill>
        <p:spPr>
          <a:xfrm>
            <a:off x="391763" y="3935896"/>
            <a:ext cx="5346428" cy="2822713"/>
          </a:xfrm>
          <a:prstGeom prst="rect">
            <a:avLst/>
          </a:prstGeom>
        </p:spPr>
      </p:pic>
      <p:pic>
        <p:nvPicPr>
          <p:cNvPr id="17" name="Picture 16">
            <a:extLst>
              <a:ext uri="{FF2B5EF4-FFF2-40B4-BE49-F238E27FC236}">
                <a16:creationId xmlns:a16="http://schemas.microsoft.com/office/drawing/2014/main" id="{2DE9F05C-D951-484E-9768-0D2190684D14}"/>
              </a:ext>
            </a:extLst>
          </p:cNvPr>
          <p:cNvPicPr>
            <a:picLocks noChangeAspect="1"/>
          </p:cNvPicPr>
          <p:nvPr/>
        </p:nvPicPr>
        <p:blipFill>
          <a:blip r:embed="rId7"/>
          <a:stretch>
            <a:fillRect/>
          </a:stretch>
        </p:blipFill>
        <p:spPr>
          <a:xfrm>
            <a:off x="5959083" y="3955774"/>
            <a:ext cx="5716082" cy="2802835"/>
          </a:xfrm>
          <a:prstGeom prst="rect">
            <a:avLst/>
          </a:prstGeom>
        </p:spPr>
      </p:pic>
    </p:spTree>
    <p:extLst>
      <p:ext uri="{BB962C8B-B14F-4D97-AF65-F5344CB8AC3E}">
        <p14:creationId xmlns:p14="http://schemas.microsoft.com/office/powerpoint/2010/main" val="251396817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openxmlformats.org/package/2006/metadata/core-properties"/>
    <ds:schemaRef ds:uri="http://purl.org/dc/dcmitype/"/>
    <ds:schemaRef ds:uri="71af3243-3dd4-4a8d-8c0d-dd76da1f02a5"/>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16c05727-aa75-4e4a-9b5f-8a80a1165891"/>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7981</TotalTime>
  <Words>1006</Words>
  <Application>Microsoft Office PowerPoint</Application>
  <PresentationFormat>Widescreen</PresentationFormat>
  <Paragraphs>140</Paragraphs>
  <Slides>13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Biome Light</vt:lpstr>
      <vt:lpstr>Calibri</vt:lpstr>
      <vt:lpstr>Calibri Light</vt:lpstr>
      <vt:lpstr>Corbel</vt:lpstr>
      <vt:lpstr>Segoe UI</vt:lpstr>
      <vt:lpstr>Segoe UI Light</vt:lpstr>
      <vt:lpstr>Wingdings</vt:lpstr>
      <vt:lpstr>Office Theme</vt:lpstr>
      <vt:lpstr>Analytics Hackathon 2023  </vt:lpstr>
      <vt:lpstr>Strategies</vt:lpstr>
      <vt:lpstr>External factors considered</vt:lpstr>
      <vt:lpstr>Data Sources</vt:lpstr>
      <vt:lpstr>One example of the type of datasets used</vt:lpstr>
      <vt:lpstr>Methodologies &amp; Workflow </vt:lpstr>
      <vt:lpstr>Final models used for prediction</vt:lpstr>
      <vt:lpstr>Results from the fitted models</vt:lpstr>
      <vt:lpstr>PowerPoint Presentation</vt:lpstr>
      <vt:lpstr>Comparison b/w Actual &amp; Forecasts of the months that were asked for</vt:lpstr>
      <vt:lpstr>Some key findings</vt:lpstr>
      <vt:lpstr>Things that were beyond the scope like incorporating more factors which can play a vital role in prediction of unemployment, that couldn’t be added here because of limitations, may be due to unavailability of proper reliable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Forecasting</dc:title>
  <dc:creator>Londhe, Shubham</dc:creator>
  <cp:lastModifiedBy>Tathagata Bardhan</cp:lastModifiedBy>
  <cp:revision>74</cp:revision>
  <dcterms:created xsi:type="dcterms:W3CDTF">2023-05-10T11:39:08Z</dcterms:created>
  <dcterms:modified xsi:type="dcterms:W3CDTF">2023-07-26T16:25:46Z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